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284" r:id="rId5"/>
    <p:sldId id="297" r:id="rId6"/>
    <p:sldId id="318" r:id="rId7"/>
    <p:sldId id="298" r:id="rId8"/>
    <p:sldId id="323" r:id="rId9"/>
    <p:sldId id="299" r:id="rId10"/>
    <p:sldId id="324" r:id="rId11"/>
    <p:sldId id="325" r:id="rId12"/>
    <p:sldId id="326" r:id="rId13"/>
    <p:sldId id="327" r:id="rId14"/>
    <p:sldId id="303" r:id="rId15"/>
    <p:sldId id="29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E9C46A"/>
    <a:srgbClr val="F15574"/>
    <a:srgbClr val="97EFD3"/>
    <a:srgbClr val="938D8D"/>
    <a:srgbClr val="F57A61"/>
    <a:srgbClr val="F4EBE8"/>
    <a:srgbClr val="ECC4BF"/>
    <a:srgbClr val="C9A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5196" autoAdjust="0"/>
  </p:normalViewPr>
  <p:slideViewPr>
    <p:cSldViewPr snapToGrid="0" snapToObjects="1" showGuides="1">
      <p:cViewPr varScale="1">
        <p:scale>
          <a:sx n="81" d="100"/>
          <a:sy n="81" d="100"/>
        </p:scale>
        <p:origin x="720" y="62"/>
      </p:cViewPr>
      <p:guideLst>
        <p:guide orient="horz" pos="528"/>
        <p:guide pos="6216"/>
        <p:guide pos="1440"/>
        <p:guide orient="horz" pos="2352"/>
        <p:guide orient="horz" pos="936"/>
        <p:guide pos="3840"/>
        <p:guide orient="horz" pos="314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8/20/2023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file/d/1qf2bROSnynI6YKvTIcswv8ipH5rRBjUX/view?usp=sharing" TargetMode="External"/><Relationship Id="rId2" Type="http://schemas.openxmlformats.org/officeDocument/2006/relationships/hyperlink" Target="https://drive.google.com/file/d/1w8ND_341rko-2GGLsGEsQ8E2KhXsY8ub/view?usp=sharing" TargetMode="External"/><Relationship Id="rId1" Type="http://schemas.openxmlformats.org/officeDocument/2006/relationships/slideLayout" Target="../slideLayouts/slideLayout17.xml"/><Relationship Id="rId5" Type="http://schemas.openxmlformats.org/officeDocument/2006/relationships/hyperlink" Target="https://drive.google.com/file/d/1CGlGCxfK5XPQhGy6F3glF-WFrWNI2pzN/view?usp=sharing" TargetMode="External"/><Relationship Id="rId4" Type="http://schemas.openxmlformats.org/officeDocument/2006/relationships/hyperlink" Target="https://drive.google.com/file/d/1XE9p6ZTs_pAJRa3IqQOp8IdInpjSQAdy/view?usp=sharin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458765" y="440111"/>
            <a:ext cx="11274469" cy="967424"/>
          </a:xfrm>
        </p:spPr>
        <p:txBody>
          <a:bodyPr/>
          <a:lstStyle/>
          <a:p>
            <a:r>
              <a:rPr lang="en-US" sz="5400" b="1" i="0" dirty="0">
                <a:effectLst/>
                <a:latin typeface="Century Gothic (Headings)"/>
              </a:rPr>
              <a:t>ABC Call Volume </a:t>
            </a:r>
            <a:r>
              <a:rPr lang="en-US" sz="5400" b="1" dirty="0">
                <a:latin typeface="Century Gothic (Headings)"/>
              </a:rPr>
              <a:t>T</a:t>
            </a:r>
            <a:r>
              <a:rPr lang="en-US" sz="5400" b="1" i="0" dirty="0">
                <a:effectLst/>
                <a:latin typeface="Century Gothic (Headings)"/>
              </a:rPr>
              <a:t>rend </a:t>
            </a:r>
            <a:r>
              <a:rPr lang="en-US" sz="5400" b="1" dirty="0">
                <a:latin typeface="Century Gothic (Headings)"/>
              </a:rPr>
              <a:t>A</a:t>
            </a:r>
            <a:r>
              <a:rPr lang="en-US" sz="5400" b="1" i="0" dirty="0">
                <a:effectLst/>
                <a:latin typeface="Century Gothic (Headings)"/>
              </a:rPr>
              <a:t>nalysis</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463040" y="4014216"/>
            <a:ext cx="1755289" cy="630936"/>
          </a:xfrm>
        </p:spPr>
        <p:txBody>
          <a:bodyPr/>
          <a:lstStyle/>
          <a:p>
            <a:r>
              <a:rPr lang="en-US" sz="2400" b="1" dirty="0"/>
              <a:t>By Sudhansu</a:t>
            </a:r>
          </a:p>
          <a:p>
            <a:endParaRPr lang="en-US" dirty="0"/>
          </a:p>
        </p:txBody>
      </p:sp>
      <p:pic>
        <p:nvPicPr>
          <p:cNvPr id="4" name="Picture 3">
            <a:extLst>
              <a:ext uri="{FF2B5EF4-FFF2-40B4-BE49-F238E27FC236}">
                <a16:creationId xmlns:a16="http://schemas.microsoft.com/office/drawing/2014/main" id="{993765BA-3394-947F-671A-41D89F919C16}"/>
              </a:ext>
            </a:extLst>
          </p:cNvPr>
          <p:cNvPicPr>
            <a:picLocks noChangeAspect="1"/>
          </p:cNvPicPr>
          <p:nvPr/>
        </p:nvPicPr>
        <p:blipFill>
          <a:blip r:embed="rId2"/>
          <a:stretch>
            <a:fillRect/>
          </a:stretch>
        </p:blipFill>
        <p:spPr>
          <a:xfrm>
            <a:off x="4341720" y="1491164"/>
            <a:ext cx="7292783" cy="4868322"/>
          </a:xfrm>
          <a:prstGeom prst="rect">
            <a:avLst/>
          </a:prstGeom>
          <a:effectLst>
            <a:softEdge rad="317500"/>
          </a:effectLst>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453FFA5A-B217-AFFB-2C4C-162C38264371}"/>
              </a:ext>
            </a:extLst>
          </p:cNvPr>
          <p:cNvCxnSpPr>
            <a:cxnSpLocks/>
          </p:cNvCxnSpPr>
          <p:nvPr/>
        </p:nvCxnSpPr>
        <p:spPr>
          <a:xfrm>
            <a:off x="331580" y="764408"/>
            <a:ext cx="11528839" cy="0"/>
          </a:xfrm>
          <a:prstGeom prst="line">
            <a:avLst/>
          </a:prstGeom>
          <a:ln w="41275">
            <a:solidFill>
              <a:srgbClr val="0070C0"/>
            </a:solidFill>
          </a:ln>
        </p:spPr>
        <p:style>
          <a:lnRef idx="1">
            <a:schemeClr val="accent4"/>
          </a:lnRef>
          <a:fillRef idx="0">
            <a:schemeClr val="accent4"/>
          </a:fillRef>
          <a:effectRef idx="0">
            <a:schemeClr val="accent4"/>
          </a:effectRef>
          <a:fontRef idx="minor">
            <a:schemeClr val="tx1"/>
          </a:fontRef>
        </p:style>
      </p:cxnSp>
      <p:sp>
        <p:nvSpPr>
          <p:cNvPr id="18" name="TextBox 17">
            <a:extLst>
              <a:ext uri="{FF2B5EF4-FFF2-40B4-BE49-F238E27FC236}">
                <a16:creationId xmlns:a16="http://schemas.microsoft.com/office/drawing/2014/main" id="{1B8A12D1-96D3-370E-D0F5-635EA5A7FD1D}"/>
              </a:ext>
            </a:extLst>
          </p:cNvPr>
          <p:cNvSpPr txBox="1"/>
          <p:nvPr/>
        </p:nvSpPr>
        <p:spPr>
          <a:xfrm>
            <a:off x="289230" y="277093"/>
            <a:ext cx="11670100" cy="461665"/>
          </a:xfrm>
          <a:prstGeom prst="rect">
            <a:avLst/>
          </a:prstGeom>
          <a:noFill/>
        </p:spPr>
        <p:txBody>
          <a:bodyPr wrap="square" rtlCol="0">
            <a:spAutoFit/>
          </a:bodyPr>
          <a:lstStyle/>
          <a:p>
            <a:r>
              <a:rPr lang="en-US" sz="2400" dirty="0">
                <a:latin typeface="Univers Condensed Light (Body)"/>
              </a:rPr>
              <a:t>M</a:t>
            </a:r>
            <a:r>
              <a:rPr lang="en-US" sz="2400" b="0" i="0" dirty="0">
                <a:effectLst/>
                <a:latin typeface="Univers Condensed Light (Body)"/>
              </a:rPr>
              <a:t>anpower plan for each time bucket throughout the day, keeping the maximum abandon rate at 10%</a:t>
            </a:r>
            <a:endParaRPr lang="en-US" sz="2400" b="1" dirty="0">
              <a:latin typeface="Univers Condensed Light (Body)"/>
            </a:endParaRPr>
          </a:p>
        </p:txBody>
      </p:sp>
      <p:pic>
        <p:nvPicPr>
          <p:cNvPr id="3" name="Picture 2">
            <a:extLst>
              <a:ext uri="{FF2B5EF4-FFF2-40B4-BE49-F238E27FC236}">
                <a16:creationId xmlns:a16="http://schemas.microsoft.com/office/drawing/2014/main" id="{E614A2F8-E71A-5A8E-1C88-B9714AC468FB}"/>
              </a:ext>
            </a:extLst>
          </p:cNvPr>
          <p:cNvPicPr>
            <a:picLocks noChangeAspect="1"/>
          </p:cNvPicPr>
          <p:nvPr/>
        </p:nvPicPr>
        <p:blipFill>
          <a:blip r:embed="rId2"/>
          <a:stretch>
            <a:fillRect/>
          </a:stretch>
        </p:blipFill>
        <p:spPr>
          <a:xfrm>
            <a:off x="377357" y="1528837"/>
            <a:ext cx="7982774" cy="4942668"/>
          </a:xfrm>
          <a:prstGeom prst="rect">
            <a:avLst/>
          </a:prstGeom>
        </p:spPr>
      </p:pic>
      <p:sp>
        <p:nvSpPr>
          <p:cNvPr id="4" name="TextBox 3">
            <a:extLst>
              <a:ext uri="{FF2B5EF4-FFF2-40B4-BE49-F238E27FC236}">
                <a16:creationId xmlns:a16="http://schemas.microsoft.com/office/drawing/2014/main" id="{C99BE143-163F-584D-9E48-0AAF7F3F08C4}"/>
              </a:ext>
            </a:extLst>
          </p:cNvPr>
          <p:cNvSpPr txBox="1"/>
          <p:nvPr/>
        </p:nvSpPr>
        <p:spPr>
          <a:xfrm>
            <a:off x="886120" y="970961"/>
            <a:ext cx="184731" cy="369332"/>
          </a:xfrm>
          <a:prstGeom prst="rect">
            <a:avLst/>
          </a:prstGeom>
          <a:noFill/>
        </p:spPr>
        <p:txBody>
          <a:bodyPr wrap="none" rtlCol="0">
            <a:spAutoFit/>
          </a:bodyPr>
          <a:lstStyle/>
          <a:p>
            <a:endParaRPr lang="en-IN" dirty="0"/>
          </a:p>
        </p:txBody>
      </p:sp>
      <p:sp>
        <p:nvSpPr>
          <p:cNvPr id="5" name="TextBox 4">
            <a:extLst>
              <a:ext uri="{FF2B5EF4-FFF2-40B4-BE49-F238E27FC236}">
                <a16:creationId xmlns:a16="http://schemas.microsoft.com/office/drawing/2014/main" id="{E07E6A26-B3FE-A0D2-654E-34EE77AC8961}"/>
              </a:ext>
            </a:extLst>
          </p:cNvPr>
          <p:cNvSpPr txBox="1"/>
          <p:nvPr/>
        </p:nvSpPr>
        <p:spPr>
          <a:xfrm>
            <a:off x="339363" y="1042503"/>
            <a:ext cx="4698722" cy="338554"/>
          </a:xfrm>
          <a:prstGeom prst="rect">
            <a:avLst/>
          </a:prstGeom>
          <a:noFill/>
        </p:spPr>
        <p:txBody>
          <a:bodyPr wrap="none" rtlCol="0">
            <a:spAutoFit/>
          </a:bodyPr>
          <a:lstStyle/>
          <a:p>
            <a:r>
              <a:rPr lang="en-IN" sz="1600" dirty="0">
                <a:solidFill>
                  <a:schemeClr val="bg1">
                    <a:lumMod val="50000"/>
                  </a:schemeClr>
                </a:solidFill>
              </a:rPr>
              <a:t>Min agents required in each time bucket including night shift</a:t>
            </a:r>
          </a:p>
        </p:txBody>
      </p:sp>
      <p:sp>
        <p:nvSpPr>
          <p:cNvPr id="20" name="TextBox 19">
            <a:extLst>
              <a:ext uri="{FF2B5EF4-FFF2-40B4-BE49-F238E27FC236}">
                <a16:creationId xmlns:a16="http://schemas.microsoft.com/office/drawing/2014/main" id="{6628E412-8229-DFA4-EF01-926211AFE31C}"/>
              </a:ext>
            </a:extLst>
          </p:cNvPr>
          <p:cNvSpPr txBox="1"/>
          <p:nvPr/>
        </p:nvSpPr>
        <p:spPr>
          <a:xfrm>
            <a:off x="8578393" y="1428191"/>
            <a:ext cx="3459636" cy="5078313"/>
          </a:xfrm>
          <a:prstGeom prst="rect">
            <a:avLst/>
          </a:prstGeom>
          <a:noFill/>
        </p:spPr>
        <p:txBody>
          <a:bodyPr wrap="square" rtlCol="0">
            <a:spAutoFit/>
          </a:bodyPr>
          <a:lstStyle/>
          <a:p>
            <a:pPr algn="l" rtl="0"/>
            <a:r>
              <a:rPr lang="en-US" b="1" i="0" dirty="0">
                <a:solidFill>
                  <a:srgbClr val="000000"/>
                </a:solidFill>
                <a:effectLst/>
                <a:latin typeface="Univers Condensed Light (Body)"/>
              </a:rPr>
              <a:t>      Night Shift Manpower Planning</a:t>
            </a:r>
          </a:p>
          <a:p>
            <a:pPr algn="l" rtl="0"/>
            <a:endParaRPr lang="en-US" b="1" i="0" dirty="0">
              <a:solidFill>
                <a:srgbClr val="000000"/>
              </a:solidFill>
              <a:effectLst/>
              <a:latin typeface="Univers Condensed Light (Body)"/>
            </a:endParaRPr>
          </a:p>
          <a:p>
            <a:pPr marL="285750" indent="-285750" algn="l" rtl="0">
              <a:buFont typeface="Arial" panose="020B0604020202020204" pitchFamily="34" charset="0"/>
              <a:buChar char="•"/>
            </a:pPr>
            <a:r>
              <a:rPr lang="en-US" b="0" i="0" dirty="0">
                <a:solidFill>
                  <a:srgbClr val="000000"/>
                </a:solidFill>
                <a:effectLst/>
                <a:latin typeface="Univers Condensed Light (Body)"/>
              </a:rPr>
              <a:t>  avg. calls/day in night shift = </a:t>
            </a:r>
            <a:r>
              <a:rPr lang="en-US" b="1" i="0" dirty="0">
                <a:solidFill>
                  <a:srgbClr val="000000"/>
                </a:solidFill>
                <a:effectLst/>
                <a:latin typeface="Univers Condensed Light (Body)"/>
              </a:rPr>
              <a:t>30%</a:t>
            </a:r>
            <a:r>
              <a:rPr lang="en-US" b="0" i="0" dirty="0">
                <a:solidFill>
                  <a:srgbClr val="000000"/>
                </a:solidFill>
                <a:effectLst/>
                <a:latin typeface="Univers Condensed Light (Body)"/>
              </a:rPr>
              <a:t> of avg. </a:t>
            </a:r>
            <a:r>
              <a:rPr lang="en-US" b="1" i="0" dirty="0">
                <a:solidFill>
                  <a:srgbClr val="000000"/>
                </a:solidFill>
                <a:effectLst/>
                <a:latin typeface="Univers Condensed Light (Body)"/>
              </a:rPr>
              <a:t>calls/day 9am-9pm</a:t>
            </a:r>
            <a:r>
              <a:rPr lang="en-US" b="0" i="0" dirty="0">
                <a:solidFill>
                  <a:srgbClr val="000000"/>
                </a:solidFill>
                <a:effectLst/>
                <a:latin typeface="Univers Condensed Light (Body)"/>
              </a:rPr>
              <a:t> = 1527</a:t>
            </a:r>
          </a:p>
          <a:p>
            <a:pPr marL="285750" indent="-285750" algn="l" rtl="0">
              <a:buFont typeface="Arial" panose="020B0604020202020204" pitchFamily="34" charset="0"/>
              <a:buChar char="•"/>
            </a:pPr>
            <a:endParaRPr lang="en-US" b="0" i="0" dirty="0">
              <a:solidFill>
                <a:srgbClr val="000000"/>
              </a:solidFill>
              <a:effectLst/>
              <a:latin typeface="Univers Condensed Light (Body)"/>
            </a:endParaRPr>
          </a:p>
          <a:p>
            <a:pPr marL="285750" indent="-285750" algn="l" rtl="0">
              <a:buFont typeface="Arial" panose="020B0604020202020204" pitchFamily="34" charset="0"/>
              <a:buChar char="•"/>
            </a:pPr>
            <a:r>
              <a:rPr lang="en-US" dirty="0">
                <a:solidFill>
                  <a:srgbClr val="000000"/>
                </a:solidFill>
                <a:latin typeface="Univers Condensed Light (Body)"/>
              </a:rPr>
              <a:t>Cal </a:t>
            </a:r>
            <a:r>
              <a:rPr lang="en-US" b="1" dirty="0">
                <a:solidFill>
                  <a:srgbClr val="000000"/>
                </a:solidFill>
                <a:latin typeface="Univers Condensed Light (Body)"/>
              </a:rPr>
              <a:t>count of calls </a:t>
            </a:r>
            <a:r>
              <a:rPr lang="en-US" dirty="0">
                <a:solidFill>
                  <a:srgbClr val="000000"/>
                </a:solidFill>
                <a:latin typeface="Univers Condensed Light (Body)"/>
              </a:rPr>
              <a:t>received by distributing total calls at night to different time bucket using </a:t>
            </a:r>
            <a:r>
              <a:rPr lang="en-US" b="1" dirty="0">
                <a:solidFill>
                  <a:srgbClr val="000000"/>
                </a:solidFill>
                <a:latin typeface="Univers Condensed Light (Body)"/>
              </a:rPr>
              <a:t>prob. distribution.</a:t>
            </a:r>
          </a:p>
          <a:p>
            <a:pPr marL="285750" indent="-285750" algn="l" rtl="0">
              <a:buFont typeface="Arial" panose="020B0604020202020204" pitchFamily="34" charset="0"/>
              <a:buChar char="•"/>
            </a:pPr>
            <a:endParaRPr lang="en-US" b="1" dirty="0">
              <a:solidFill>
                <a:srgbClr val="000000"/>
              </a:solidFill>
              <a:latin typeface="Univers Condensed Light (Body)"/>
            </a:endParaRPr>
          </a:p>
          <a:p>
            <a:pPr marL="285750" indent="-285750">
              <a:buFont typeface="Arial" panose="020B0604020202020204" pitchFamily="34" charset="0"/>
              <a:buChar char="•"/>
            </a:pPr>
            <a:r>
              <a:rPr lang="en-US" dirty="0">
                <a:solidFill>
                  <a:srgbClr val="000000"/>
                </a:solidFill>
                <a:latin typeface="Univers Condensed Light (Body)"/>
              </a:rPr>
              <a:t>We calculated </a:t>
            </a:r>
            <a:r>
              <a:rPr lang="en-US" b="1" dirty="0">
                <a:solidFill>
                  <a:srgbClr val="000000"/>
                </a:solidFill>
                <a:latin typeface="Univers Condensed Light (Body)"/>
              </a:rPr>
              <a:t>minimum agents required </a:t>
            </a:r>
            <a:r>
              <a:rPr lang="en-US" dirty="0">
                <a:solidFill>
                  <a:srgbClr val="000000"/>
                </a:solidFill>
                <a:latin typeface="Univers Condensed Light (Body)"/>
              </a:rPr>
              <a:t>in each bucket to answer 90% call = "</a:t>
            </a:r>
            <a:r>
              <a:rPr lang="en-US" b="1" dirty="0" err="1">
                <a:solidFill>
                  <a:srgbClr val="000000"/>
                </a:solidFill>
                <a:latin typeface="Univers Condensed Light (Body)"/>
              </a:rPr>
              <a:t>no_calls_recv</a:t>
            </a:r>
            <a:r>
              <a:rPr lang="en-US" dirty="0">
                <a:solidFill>
                  <a:srgbClr val="000000"/>
                </a:solidFill>
                <a:latin typeface="Univers Condensed Light (Body)"/>
              </a:rPr>
              <a:t>"*</a:t>
            </a:r>
            <a:r>
              <a:rPr lang="en-US" b="1" dirty="0">
                <a:solidFill>
                  <a:srgbClr val="000000"/>
                </a:solidFill>
                <a:latin typeface="Univers Condensed Light (Body)"/>
              </a:rPr>
              <a:t>0.90/11</a:t>
            </a:r>
            <a:endParaRPr lang="en-US" b="1" i="0" dirty="0">
              <a:solidFill>
                <a:srgbClr val="000000"/>
              </a:solidFill>
              <a:effectLst/>
              <a:latin typeface="Univers Condensed Light (Body)"/>
            </a:endParaRPr>
          </a:p>
          <a:p>
            <a:pPr marL="285750" indent="-285750" algn="l" rtl="0">
              <a:buFont typeface="Arial" panose="020B0604020202020204" pitchFamily="34" charset="0"/>
              <a:buChar char="•"/>
            </a:pPr>
            <a:endParaRPr lang="en-US" b="1" dirty="0">
              <a:solidFill>
                <a:srgbClr val="000000"/>
              </a:solidFill>
              <a:latin typeface="Univers Condensed Light (Body)"/>
            </a:endParaRPr>
          </a:p>
          <a:p>
            <a:pPr marL="285750" indent="-285750" algn="l" rtl="0">
              <a:buFont typeface="Arial" panose="020B0604020202020204" pitchFamily="34" charset="0"/>
              <a:buChar char="•"/>
            </a:pPr>
            <a:endParaRPr lang="en-US" b="1" dirty="0">
              <a:solidFill>
                <a:srgbClr val="000000"/>
              </a:solidFill>
              <a:latin typeface="Univers Condensed Light (Body)"/>
            </a:endParaRPr>
          </a:p>
          <a:p>
            <a:pPr marL="285750" indent="-285750" algn="l" rtl="0">
              <a:buFont typeface="Arial" panose="020B0604020202020204" pitchFamily="34" charset="0"/>
              <a:buChar char="•"/>
            </a:pPr>
            <a:endParaRPr lang="en-US" b="0" i="0" dirty="0">
              <a:solidFill>
                <a:srgbClr val="000000"/>
              </a:solidFill>
              <a:effectLst/>
              <a:latin typeface="Univers Condensed Light (Body)"/>
            </a:endParaRPr>
          </a:p>
          <a:p>
            <a:endParaRPr lang="en-IN" dirty="0">
              <a:latin typeface="Univers Condensed Light (Body)"/>
            </a:endParaRPr>
          </a:p>
        </p:txBody>
      </p:sp>
    </p:spTree>
    <p:extLst>
      <p:ext uri="{BB962C8B-B14F-4D97-AF65-F5344CB8AC3E}">
        <p14:creationId xmlns:p14="http://schemas.microsoft.com/office/powerpoint/2010/main" val="1843210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BF01-89D1-A1C5-E81A-D19C50778AF5}"/>
              </a:ext>
            </a:extLst>
          </p:cNvPr>
          <p:cNvSpPr>
            <a:spLocks noGrp="1"/>
          </p:cNvSpPr>
          <p:nvPr>
            <p:ph type="title"/>
          </p:nvPr>
        </p:nvSpPr>
        <p:spPr>
          <a:xfrm>
            <a:off x="776135" y="388551"/>
            <a:ext cx="7313766" cy="1014984"/>
          </a:xfrm>
        </p:spPr>
        <p:txBody>
          <a:bodyPr/>
          <a:lstStyle/>
          <a:p>
            <a:pPr algn="l"/>
            <a:r>
              <a:rPr lang="en-IN" sz="4800" dirty="0"/>
              <a:t>Results</a:t>
            </a:r>
          </a:p>
        </p:txBody>
      </p:sp>
      <p:sp>
        <p:nvSpPr>
          <p:cNvPr id="6" name="TextBox 5">
            <a:extLst>
              <a:ext uri="{FF2B5EF4-FFF2-40B4-BE49-F238E27FC236}">
                <a16:creationId xmlns:a16="http://schemas.microsoft.com/office/drawing/2014/main" id="{E862CC53-114D-2A86-6886-6B7221CCEFFA}"/>
              </a:ext>
            </a:extLst>
          </p:cNvPr>
          <p:cNvSpPr txBox="1"/>
          <p:nvPr/>
        </p:nvSpPr>
        <p:spPr>
          <a:xfrm>
            <a:off x="791159" y="1222126"/>
            <a:ext cx="10511582" cy="3229859"/>
          </a:xfrm>
          <a:prstGeom prst="rect">
            <a:avLst/>
          </a:prstGeom>
          <a:noFill/>
          <a:ln>
            <a:noFill/>
          </a:ln>
        </p:spPr>
        <p:txBody>
          <a:bodyPr wrap="square" rtlCol="0">
            <a:spAutoFit/>
          </a:bodyPr>
          <a:lstStyle/>
          <a:p>
            <a:pPr algn="l"/>
            <a:endParaRPr lang="en-US" sz="2000" b="0" i="0" dirty="0">
              <a:solidFill>
                <a:srgbClr val="000000"/>
              </a:solidFill>
              <a:effectLst/>
              <a:latin typeface="Univers Condensed Light (Body)"/>
            </a:endParaRPr>
          </a:p>
          <a:p>
            <a:pPr marL="285750" indent="-285750" algn="l">
              <a:buFont typeface="Wingdings" panose="05000000000000000000" pitchFamily="2" charset="2"/>
              <a:buChar char="q"/>
            </a:pPr>
            <a:r>
              <a:rPr lang="en-US" sz="2000" dirty="0">
                <a:solidFill>
                  <a:srgbClr val="000000"/>
                </a:solidFill>
                <a:latin typeface="Univers Condensed Light (Body)"/>
              </a:rPr>
              <a:t> </a:t>
            </a:r>
            <a:r>
              <a:rPr lang="en-US" sz="3200" b="1" dirty="0">
                <a:solidFill>
                  <a:srgbClr val="000000"/>
                </a:solidFill>
                <a:latin typeface="Univers Condensed Light (Body)"/>
              </a:rPr>
              <a:t>Conclusions and recommendations </a:t>
            </a:r>
            <a:r>
              <a:rPr lang="en-US" sz="2400" dirty="0">
                <a:solidFill>
                  <a:srgbClr val="000000"/>
                </a:solidFill>
                <a:latin typeface="Univers Condensed Light (Body)"/>
              </a:rPr>
              <a:t>:</a:t>
            </a:r>
            <a:endParaRPr lang="en-US" sz="2000" dirty="0">
              <a:solidFill>
                <a:srgbClr val="000000"/>
              </a:solidFill>
              <a:latin typeface="Univers Condensed Light (Body)"/>
            </a:endParaRPr>
          </a:p>
          <a:p>
            <a:pPr lvl="1" algn="just"/>
            <a:endParaRPr lang="en-US" sz="2000" dirty="0">
              <a:solidFill>
                <a:srgbClr val="000000"/>
              </a:solidFill>
              <a:latin typeface="Univers Condensed Light (Body)"/>
            </a:endParaRPr>
          </a:p>
          <a:p>
            <a:pPr marL="800100" lvl="1" indent="-342900">
              <a:lnSpc>
                <a:spcPct val="150000"/>
              </a:lnSpc>
              <a:buFont typeface="Wingdings" panose="05000000000000000000" pitchFamily="2" charset="2"/>
              <a:buChar char="Ø"/>
            </a:pPr>
            <a:r>
              <a:rPr lang="en-IN" dirty="0"/>
              <a:t>9am-12pm slot received highest calls and also have the highest call abandoned rate company should use the man power planning in each time bucket and reduce it to 10% </a:t>
            </a:r>
          </a:p>
          <a:p>
            <a:pPr marL="800100" lvl="1" indent="-342900">
              <a:lnSpc>
                <a:spcPct val="150000"/>
              </a:lnSpc>
              <a:buFont typeface="Wingdings" panose="05000000000000000000" pitchFamily="2" charset="2"/>
              <a:buChar char="Ø"/>
            </a:pPr>
            <a:r>
              <a:rPr lang="en-IN" dirty="0"/>
              <a:t>Man power planning will help to manage the agents and ultimately </a:t>
            </a:r>
            <a:r>
              <a:rPr lang="en-US" sz="1800" b="0" i="0" dirty="0">
                <a:effectLst/>
                <a:latin typeface="Univers Condensed Light (Body)"/>
              </a:rPr>
              <a:t>reduce call abandonment rate and improve customer experience.</a:t>
            </a:r>
          </a:p>
          <a:p>
            <a:pPr marL="800100" lvl="1" indent="-342900">
              <a:lnSpc>
                <a:spcPct val="150000"/>
              </a:lnSpc>
              <a:buFont typeface="Wingdings" panose="05000000000000000000" pitchFamily="2" charset="2"/>
              <a:buChar char="Ø"/>
            </a:pPr>
            <a:r>
              <a:rPr lang="en-US" sz="1800" b="0" i="0" dirty="0">
                <a:effectLst/>
                <a:latin typeface="Univers Condensed Light (Body)"/>
              </a:rPr>
              <a:t>This will help </a:t>
            </a:r>
            <a:r>
              <a:rPr lang="en-US" dirty="0">
                <a:latin typeface="Univers Condensed Light (Body)"/>
              </a:rPr>
              <a:t>to </a:t>
            </a:r>
            <a:r>
              <a:rPr lang="en-US" sz="1800" b="0" i="0" dirty="0">
                <a:effectLst/>
                <a:latin typeface="Univers Condensed Light (Body)"/>
              </a:rPr>
              <a:t>attract, engage, and delight customers, turning them into loyal advocates for the business.</a:t>
            </a:r>
            <a:endParaRPr lang="en-IN" dirty="0"/>
          </a:p>
        </p:txBody>
      </p:sp>
      <p:cxnSp>
        <p:nvCxnSpPr>
          <p:cNvPr id="5" name="Straight Connector 4">
            <a:extLst>
              <a:ext uri="{FF2B5EF4-FFF2-40B4-BE49-F238E27FC236}">
                <a16:creationId xmlns:a16="http://schemas.microsoft.com/office/drawing/2014/main" id="{30D6A3D3-BC8E-C56D-6492-0D6C10D4CA61}"/>
              </a:ext>
            </a:extLst>
          </p:cNvPr>
          <p:cNvCxnSpPr>
            <a:cxnSpLocks/>
          </p:cNvCxnSpPr>
          <p:nvPr/>
        </p:nvCxnSpPr>
        <p:spPr>
          <a:xfrm>
            <a:off x="886120" y="1222126"/>
            <a:ext cx="87669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486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3965448" y="2574036"/>
            <a:ext cx="4873752" cy="1709928"/>
          </a:xfrm>
        </p:spPr>
        <p:txBody>
          <a:bodyPr/>
          <a:lstStyle/>
          <a:p>
            <a:r>
              <a:rPr lang="en-US" dirty="0"/>
              <a:t>Thank you</a:t>
            </a:r>
          </a:p>
        </p:txBody>
      </p:sp>
    </p:spTree>
    <p:extLst>
      <p:ext uri="{BB962C8B-B14F-4D97-AF65-F5344CB8AC3E}">
        <p14:creationId xmlns:p14="http://schemas.microsoft.com/office/powerpoint/2010/main" val="239758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5E7E0F-F8CD-396C-0A96-C441A1BE8B77}"/>
              </a:ext>
            </a:extLst>
          </p:cNvPr>
          <p:cNvSpPr>
            <a:spLocks noGrp="1"/>
          </p:cNvSpPr>
          <p:nvPr>
            <p:ph type="sldNum" sz="quarter" idx="12"/>
          </p:nvPr>
        </p:nvSpPr>
        <p:spPr/>
        <p:txBody>
          <a:bodyPr/>
          <a:lstStyle/>
          <a:p>
            <a:fld id="{8D0AFDD5-844D-364D-8AEC-50CF4D36D55D}" type="slidenum">
              <a:rPr lang="en-US" noProof="0" smtClean="0"/>
              <a:t>2</a:t>
            </a:fld>
            <a:endParaRPr lang="en-US" noProof="0" dirty="0"/>
          </a:p>
        </p:txBody>
      </p:sp>
      <p:sp>
        <p:nvSpPr>
          <p:cNvPr id="4" name="Date Placeholder 3">
            <a:extLst>
              <a:ext uri="{FF2B5EF4-FFF2-40B4-BE49-F238E27FC236}">
                <a16:creationId xmlns:a16="http://schemas.microsoft.com/office/drawing/2014/main" id="{FE36729B-46D1-8846-9924-8F38BB1538F1}"/>
              </a:ext>
            </a:extLst>
          </p:cNvPr>
          <p:cNvSpPr>
            <a:spLocks noGrp="1"/>
          </p:cNvSpPr>
          <p:nvPr>
            <p:ph type="dt" sz="half" idx="10"/>
          </p:nvPr>
        </p:nvSpPr>
        <p:spPr/>
        <p:txBody>
          <a:bodyPr/>
          <a:lstStyle/>
          <a:p>
            <a:r>
              <a:rPr lang="en-US" noProof="0" dirty="0"/>
              <a:t>2023</a:t>
            </a:r>
          </a:p>
        </p:txBody>
      </p:sp>
      <p:sp>
        <p:nvSpPr>
          <p:cNvPr id="5" name="TextBox 4">
            <a:extLst>
              <a:ext uri="{FF2B5EF4-FFF2-40B4-BE49-F238E27FC236}">
                <a16:creationId xmlns:a16="http://schemas.microsoft.com/office/drawing/2014/main" id="{AE702978-23BE-90AF-12E6-611FB5DC01C7}"/>
              </a:ext>
            </a:extLst>
          </p:cNvPr>
          <p:cNvSpPr txBox="1"/>
          <p:nvPr/>
        </p:nvSpPr>
        <p:spPr>
          <a:xfrm>
            <a:off x="883021" y="210208"/>
            <a:ext cx="3547766" cy="1015663"/>
          </a:xfrm>
          <a:prstGeom prst="rect">
            <a:avLst/>
          </a:prstGeom>
          <a:noFill/>
        </p:spPr>
        <p:txBody>
          <a:bodyPr wrap="square" rtlCol="0">
            <a:spAutoFit/>
          </a:bodyPr>
          <a:lstStyle/>
          <a:p>
            <a:r>
              <a:rPr lang="en-IN" sz="6000" dirty="0">
                <a:latin typeface="+mj-lt"/>
              </a:rPr>
              <a:t>AGENDA</a:t>
            </a:r>
          </a:p>
        </p:txBody>
      </p:sp>
      <p:sp>
        <p:nvSpPr>
          <p:cNvPr id="6" name="TextBox 5">
            <a:extLst>
              <a:ext uri="{FF2B5EF4-FFF2-40B4-BE49-F238E27FC236}">
                <a16:creationId xmlns:a16="http://schemas.microsoft.com/office/drawing/2014/main" id="{B6C83516-38FF-DAD6-F727-DA830FF22016}"/>
              </a:ext>
            </a:extLst>
          </p:cNvPr>
          <p:cNvSpPr txBox="1"/>
          <p:nvPr/>
        </p:nvSpPr>
        <p:spPr>
          <a:xfrm>
            <a:off x="1231624" y="1351134"/>
            <a:ext cx="4828566" cy="3895682"/>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IN" sz="2800" dirty="0"/>
              <a:t>   Project Description</a:t>
            </a:r>
          </a:p>
          <a:p>
            <a:pPr marL="285750" indent="-285750">
              <a:lnSpc>
                <a:spcPct val="150000"/>
              </a:lnSpc>
              <a:buFont typeface="Wingdings" panose="05000000000000000000" pitchFamily="2" charset="2"/>
              <a:buChar char="q"/>
            </a:pPr>
            <a:r>
              <a:rPr lang="en-IN" sz="2800" dirty="0"/>
              <a:t>  Approach</a:t>
            </a:r>
          </a:p>
          <a:p>
            <a:pPr marL="285750" indent="-285750">
              <a:lnSpc>
                <a:spcPct val="150000"/>
              </a:lnSpc>
              <a:buFont typeface="Wingdings" panose="05000000000000000000" pitchFamily="2" charset="2"/>
              <a:buChar char="q"/>
            </a:pPr>
            <a:r>
              <a:rPr lang="en-IN" sz="2800" dirty="0"/>
              <a:t>  Tech-Stack Used</a:t>
            </a:r>
          </a:p>
          <a:p>
            <a:pPr marL="285750" indent="-285750">
              <a:lnSpc>
                <a:spcPct val="150000"/>
              </a:lnSpc>
              <a:buFont typeface="Wingdings" panose="05000000000000000000" pitchFamily="2" charset="2"/>
              <a:buChar char="q"/>
            </a:pPr>
            <a:r>
              <a:rPr lang="en-IN" sz="2800" dirty="0"/>
              <a:t>  Insights</a:t>
            </a:r>
          </a:p>
          <a:p>
            <a:pPr marL="285750" indent="-285750">
              <a:lnSpc>
                <a:spcPct val="150000"/>
              </a:lnSpc>
              <a:buFont typeface="Wingdings" panose="05000000000000000000" pitchFamily="2" charset="2"/>
              <a:buChar char="q"/>
            </a:pPr>
            <a:r>
              <a:rPr lang="en-IN" sz="2800" dirty="0"/>
              <a:t>  Result</a:t>
            </a:r>
          </a:p>
          <a:p>
            <a:pPr marL="285750" indent="-285750">
              <a:lnSpc>
                <a:spcPct val="150000"/>
              </a:lnSpc>
              <a:buFont typeface="Wingdings" panose="05000000000000000000" pitchFamily="2" charset="2"/>
              <a:buChar char="q"/>
            </a:pPr>
            <a:r>
              <a:rPr lang="en-IN" sz="2800" dirty="0"/>
              <a:t> Project hyperlink        </a:t>
            </a:r>
          </a:p>
        </p:txBody>
      </p:sp>
      <p:sp>
        <p:nvSpPr>
          <p:cNvPr id="9" name="TextBox 8">
            <a:extLst>
              <a:ext uri="{FF2B5EF4-FFF2-40B4-BE49-F238E27FC236}">
                <a16:creationId xmlns:a16="http://schemas.microsoft.com/office/drawing/2014/main" id="{11796048-53E3-154A-B0D9-605603B31881}"/>
              </a:ext>
            </a:extLst>
          </p:cNvPr>
          <p:cNvSpPr txBox="1"/>
          <p:nvPr/>
        </p:nvSpPr>
        <p:spPr>
          <a:xfrm>
            <a:off x="1942547" y="5391027"/>
            <a:ext cx="3369833" cy="584775"/>
          </a:xfrm>
          <a:prstGeom prst="rect">
            <a:avLst/>
          </a:prstGeom>
          <a:noFill/>
        </p:spPr>
        <p:txBody>
          <a:bodyPr wrap="none" rtlCol="0">
            <a:spAutoFit/>
          </a:bodyPr>
          <a:lstStyle/>
          <a:p>
            <a:pPr marL="285750" indent="-285750">
              <a:buFont typeface="Arial" panose="020B0604020202020204" pitchFamily="34" charset="0"/>
              <a:buChar char="•"/>
            </a:pPr>
            <a:r>
              <a:rPr lang="en-IN" sz="1600" dirty="0"/>
              <a:t>Data cleaning : </a:t>
            </a:r>
            <a:r>
              <a:rPr lang="en-IN" sz="1600" dirty="0">
                <a:hlinkClick r:id="rId2"/>
              </a:rPr>
              <a:t>Jupyter </a:t>
            </a:r>
            <a:r>
              <a:rPr lang="en-IN" sz="1600" dirty="0" err="1">
                <a:hlinkClick r:id="rId2"/>
              </a:rPr>
              <a:t>notebook.ipynb</a:t>
            </a:r>
            <a:endParaRPr lang="en-IN" sz="1600" dirty="0"/>
          </a:p>
          <a:p>
            <a:r>
              <a:rPr lang="en-IN" sz="1600" dirty="0"/>
              <a:t>                                </a:t>
            </a:r>
            <a:r>
              <a:rPr lang="en-IN" sz="1600" dirty="0">
                <a:hlinkClick r:id="rId3"/>
              </a:rPr>
              <a:t>Jupyter notebook.pdf</a:t>
            </a:r>
            <a:endParaRPr lang="en-IN" sz="1600" dirty="0"/>
          </a:p>
        </p:txBody>
      </p:sp>
      <p:sp>
        <p:nvSpPr>
          <p:cNvPr id="10" name="TextBox 9">
            <a:extLst>
              <a:ext uri="{FF2B5EF4-FFF2-40B4-BE49-F238E27FC236}">
                <a16:creationId xmlns:a16="http://schemas.microsoft.com/office/drawing/2014/main" id="{C5AB5445-2517-B7C9-9E77-47F36DA17BD0}"/>
              </a:ext>
            </a:extLst>
          </p:cNvPr>
          <p:cNvSpPr txBox="1"/>
          <p:nvPr/>
        </p:nvSpPr>
        <p:spPr>
          <a:xfrm>
            <a:off x="6060190" y="5391027"/>
            <a:ext cx="3190297" cy="523220"/>
          </a:xfrm>
          <a:prstGeom prst="rect">
            <a:avLst/>
          </a:prstGeom>
          <a:noFill/>
        </p:spPr>
        <p:txBody>
          <a:bodyPr wrap="none" rtlCol="0">
            <a:spAutoFit/>
          </a:bodyPr>
          <a:lstStyle/>
          <a:p>
            <a:pPr marL="285750" indent="-285750">
              <a:buFont typeface="Arial" panose="020B0604020202020204" pitchFamily="34" charset="0"/>
              <a:buChar char="•"/>
            </a:pPr>
            <a:r>
              <a:rPr lang="en-IN" sz="1400" dirty="0"/>
              <a:t>Data visualisation : </a:t>
            </a:r>
            <a:r>
              <a:rPr lang="en-IN" sz="1400" dirty="0">
                <a:hlinkClick r:id="rId4"/>
              </a:rPr>
              <a:t>Tableau workbook</a:t>
            </a:r>
            <a:endParaRPr lang="en-IN" sz="1400" dirty="0"/>
          </a:p>
          <a:p>
            <a:r>
              <a:rPr lang="en-IN" sz="1400" dirty="0"/>
              <a:t>                                       </a:t>
            </a:r>
            <a:r>
              <a:rPr lang="en-IN" sz="1400" dirty="0">
                <a:hlinkClick r:id="rId5"/>
              </a:rPr>
              <a:t>Tableau workbook.pdf</a:t>
            </a:r>
            <a:endParaRPr lang="en-IN" sz="1400" dirty="0"/>
          </a:p>
        </p:txBody>
      </p:sp>
      <p:cxnSp>
        <p:nvCxnSpPr>
          <p:cNvPr id="14" name="Straight Connector 13">
            <a:extLst>
              <a:ext uri="{FF2B5EF4-FFF2-40B4-BE49-F238E27FC236}">
                <a16:creationId xmlns:a16="http://schemas.microsoft.com/office/drawing/2014/main" id="{80CC4A9B-37CB-1A32-7DBF-4C6C9CDB96CA}"/>
              </a:ext>
            </a:extLst>
          </p:cNvPr>
          <p:cNvCxnSpPr>
            <a:cxnSpLocks/>
          </p:cNvCxnSpPr>
          <p:nvPr/>
        </p:nvCxnSpPr>
        <p:spPr>
          <a:xfrm>
            <a:off x="931052" y="1237699"/>
            <a:ext cx="1417465" cy="0"/>
          </a:xfrm>
          <a:prstGeom prst="line">
            <a:avLst/>
          </a:prstGeom>
          <a:ln w="41275">
            <a:solidFill>
              <a:srgbClr val="0070C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966131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5E7E0F-F8CD-396C-0A96-C441A1BE8B77}"/>
              </a:ext>
            </a:extLst>
          </p:cNvPr>
          <p:cNvSpPr>
            <a:spLocks noGrp="1"/>
          </p:cNvSpPr>
          <p:nvPr>
            <p:ph type="sldNum" sz="quarter" idx="12"/>
          </p:nvPr>
        </p:nvSpPr>
        <p:spPr/>
        <p:txBody>
          <a:bodyPr/>
          <a:lstStyle/>
          <a:p>
            <a:fld id="{8D0AFDD5-844D-364D-8AEC-50CF4D36D55D}" type="slidenum">
              <a:rPr lang="en-US" noProof="0" smtClean="0"/>
              <a:t>3</a:t>
            </a:fld>
            <a:endParaRPr lang="en-US" noProof="0" dirty="0"/>
          </a:p>
        </p:txBody>
      </p:sp>
      <p:sp>
        <p:nvSpPr>
          <p:cNvPr id="7" name="Title 2">
            <a:extLst>
              <a:ext uri="{FF2B5EF4-FFF2-40B4-BE49-F238E27FC236}">
                <a16:creationId xmlns:a16="http://schemas.microsoft.com/office/drawing/2014/main" id="{67047A1A-B98D-5D81-32D0-60E02033F65C}"/>
              </a:ext>
            </a:extLst>
          </p:cNvPr>
          <p:cNvSpPr txBox="1">
            <a:spLocks/>
          </p:cNvSpPr>
          <p:nvPr/>
        </p:nvSpPr>
        <p:spPr>
          <a:xfrm>
            <a:off x="838200" y="417716"/>
            <a:ext cx="5566724" cy="728293"/>
          </a:xfrm>
          <a:prstGeom prst="rect">
            <a:avLst/>
          </a:prstGeom>
        </p:spPr>
        <p:txBody>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US" sz="4400" dirty="0">
                <a:sym typeface="DM Sans Medium"/>
              </a:rPr>
              <a:t>Project Description</a:t>
            </a:r>
            <a:br>
              <a:rPr lang="en-US" dirty="0">
                <a:sym typeface="DM Sans Medium"/>
              </a:rPr>
            </a:br>
            <a:endParaRPr lang="en-US" dirty="0"/>
          </a:p>
        </p:txBody>
      </p:sp>
      <p:sp>
        <p:nvSpPr>
          <p:cNvPr id="5" name="TextBox 4">
            <a:extLst>
              <a:ext uri="{FF2B5EF4-FFF2-40B4-BE49-F238E27FC236}">
                <a16:creationId xmlns:a16="http://schemas.microsoft.com/office/drawing/2014/main" id="{7EF85D24-1B88-46FC-90F2-0E110E9C92BD}"/>
              </a:ext>
            </a:extLst>
          </p:cNvPr>
          <p:cNvSpPr txBox="1"/>
          <p:nvPr/>
        </p:nvSpPr>
        <p:spPr>
          <a:xfrm>
            <a:off x="838200" y="1715678"/>
            <a:ext cx="7777899" cy="4093428"/>
          </a:xfrm>
          <a:prstGeom prst="rect">
            <a:avLst/>
          </a:prstGeom>
          <a:noFill/>
        </p:spPr>
        <p:txBody>
          <a:bodyPr wrap="square" rtlCol="0">
            <a:spAutoFit/>
          </a:bodyPr>
          <a:lstStyle/>
          <a:p>
            <a:pPr marL="285750" indent="-285750">
              <a:buFont typeface="Arial" panose="020B0604020202020204" pitchFamily="34" charset="0"/>
              <a:buChar char="•"/>
            </a:pPr>
            <a:r>
              <a:rPr lang="en-US" sz="2000" b="0" i="0" dirty="0">
                <a:effectLst/>
                <a:latin typeface="Univers Condensed Light (Body)"/>
              </a:rPr>
              <a:t>Analyzing inbound calling team data of a company, to extract useful insights that can help in providing recommendations for manpower planning to reduce call abandonment rate and improve customer experience.</a:t>
            </a:r>
          </a:p>
          <a:p>
            <a:endParaRPr lang="en-US" sz="2000" b="0" i="0" dirty="0">
              <a:effectLst/>
              <a:latin typeface="Univers Condensed Light (Body)"/>
            </a:endParaRPr>
          </a:p>
          <a:p>
            <a:pPr marL="285750" indent="-285750" algn="just">
              <a:buFont typeface="Arial" panose="020B0604020202020204" pitchFamily="34" charset="0"/>
              <a:buChar char="•"/>
            </a:pPr>
            <a:r>
              <a:rPr lang="en-US" sz="2000" dirty="0">
                <a:latin typeface="Univers Condensed Light (Body)"/>
              </a:rPr>
              <a:t>We are given with</a:t>
            </a:r>
            <a:r>
              <a:rPr lang="en-US" sz="2000" b="0" i="0" dirty="0">
                <a:effectLst/>
                <a:latin typeface="Univers Condensed Light (Body)"/>
              </a:rPr>
              <a:t> 23 days call dataset which includes various details such as the agent's name and ID, the queue time, the time of the call, the duration of the call, and the call status (whether it was abandoned, answered, or transferred).</a:t>
            </a:r>
          </a:p>
          <a:p>
            <a:pPr algn="just"/>
            <a:endParaRPr lang="en-US" sz="2000" b="0" i="0" dirty="0">
              <a:effectLst/>
              <a:latin typeface="Univers Condensed Light (Body)"/>
            </a:endParaRPr>
          </a:p>
          <a:p>
            <a:pPr marL="285750" indent="-285750" algn="l">
              <a:buFont typeface="Arial" panose="020B0604020202020204" pitchFamily="34" charset="0"/>
              <a:buChar char="•"/>
            </a:pPr>
            <a:r>
              <a:rPr lang="en-IN" sz="2000" dirty="0">
                <a:latin typeface="Univers Condensed Light (Body)"/>
              </a:rPr>
              <a:t>The goal of the project is </a:t>
            </a:r>
            <a:r>
              <a:rPr lang="en-US" sz="2000" b="0" i="0" dirty="0">
                <a:effectLst/>
                <a:latin typeface="Univers Condensed Light (Body)"/>
              </a:rPr>
              <a:t>to attract, engage, and delight customers, turning them into loyal advocates for the business.</a:t>
            </a:r>
          </a:p>
          <a:p>
            <a:br>
              <a:rPr lang="en-US" sz="2000" dirty="0">
                <a:latin typeface="Univers Condensed Light (Body)"/>
              </a:rPr>
            </a:br>
            <a:endParaRPr lang="en-IN" sz="2000" dirty="0">
              <a:latin typeface="Univers Condensed Light (Body)"/>
            </a:endParaRPr>
          </a:p>
        </p:txBody>
      </p:sp>
      <p:pic>
        <p:nvPicPr>
          <p:cNvPr id="6" name="Picture 5">
            <a:extLst>
              <a:ext uri="{FF2B5EF4-FFF2-40B4-BE49-F238E27FC236}">
                <a16:creationId xmlns:a16="http://schemas.microsoft.com/office/drawing/2014/main" id="{8BBFE354-C12F-28FA-E2BD-C0AC83787AD7}"/>
              </a:ext>
            </a:extLst>
          </p:cNvPr>
          <p:cNvPicPr>
            <a:picLocks noChangeAspect="1"/>
          </p:cNvPicPr>
          <p:nvPr/>
        </p:nvPicPr>
        <p:blipFill rotWithShape="1">
          <a:blip r:embed="rId2"/>
          <a:srcRect l="854" r="10865" b="8535"/>
          <a:stretch/>
        </p:blipFill>
        <p:spPr>
          <a:xfrm>
            <a:off x="8371006" y="2480287"/>
            <a:ext cx="3760012" cy="4203427"/>
          </a:xfrm>
          <a:prstGeom prst="rect">
            <a:avLst/>
          </a:prstGeom>
          <a:effectLst>
            <a:softEdge rad="635000"/>
          </a:effectLst>
        </p:spPr>
      </p:pic>
      <p:cxnSp>
        <p:nvCxnSpPr>
          <p:cNvPr id="12" name="Straight Connector 11">
            <a:extLst>
              <a:ext uri="{FF2B5EF4-FFF2-40B4-BE49-F238E27FC236}">
                <a16:creationId xmlns:a16="http://schemas.microsoft.com/office/drawing/2014/main" id="{BF0CC69E-1FFE-5AD3-A22C-6FF869FE0747}"/>
              </a:ext>
            </a:extLst>
          </p:cNvPr>
          <p:cNvCxnSpPr>
            <a:cxnSpLocks/>
          </p:cNvCxnSpPr>
          <p:nvPr/>
        </p:nvCxnSpPr>
        <p:spPr>
          <a:xfrm>
            <a:off x="1137974" y="1237313"/>
            <a:ext cx="1417465" cy="0"/>
          </a:xfrm>
          <a:prstGeom prst="line">
            <a:avLst/>
          </a:prstGeom>
          <a:ln w="41275">
            <a:solidFill>
              <a:srgbClr val="0070C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830678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DEB9-AC65-E838-E304-E0AD81655C30}"/>
              </a:ext>
            </a:extLst>
          </p:cNvPr>
          <p:cNvSpPr>
            <a:spLocks noGrp="1"/>
          </p:cNvSpPr>
          <p:nvPr>
            <p:ph type="title"/>
          </p:nvPr>
        </p:nvSpPr>
        <p:spPr>
          <a:xfrm>
            <a:off x="730130" y="512942"/>
            <a:ext cx="6473952" cy="928922"/>
          </a:xfrm>
        </p:spPr>
        <p:txBody>
          <a:bodyPr/>
          <a:lstStyle/>
          <a:p>
            <a:r>
              <a:rPr lang="en-IN" dirty="0"/>
              <a:t>Approach</a:t>
            </a:r>
          </a:p>
        </p:txBody>
      </p:sp>
      <p:sp>
        <p:nvSpPr>
          <p:cNvPr id="12" name="TextBox 11">
            <a:extLst>
              <a:ext uri="{FF2B5EF4-FFF2-40B4-BE49-F238E27FC236}">
                <a16:creationId xmlns:a16="http://schemas.microsoft.com/office/drawing/2014/main" id="{2D328C4B-6659-1A02-179B-0CD0FF8C2D8B}"/>
              </a:ext>
            </a:extLst>
          </p:cNvPr>
          <p:cNvSpPr txBox="1"/>
          <p:nvPr/>
        </p:nvSpPr>
        <p:spPr>
          <a:xfrm>
            <a:off x="730129" y="1537940"/>
            <a:ext cx="10676303" cy="923330"/>
          </a:xfrm>
          <a:prstGeom prst="rect">
            <a:avLst/>
          </a:prstGeom>
          <a:noFill/>
          <a:ln>
            <a:solidFill>
              <a:srgbClr val="00B0F0"/>
            </a:solidFill>
          </a:ln>
        </p:spPr>
        <p:txBody>
          <a:bodyPr wrap="square" rtlCol="0">
            <a:spAutoFit/>
          </a:bodyPr>
          <a:lstStyle/>
          <a:p>
            <a:pPr algn="just"/>
            <a:r>
              <a:rPr lang="en-IN" b="1" dirty="0"/>
              <a:t>Downloaded </a:t>
            </a:r>
            <a:r>
              <a:rPr lang="en-IN" dirty="0"/>
              <a:t>and </a:t>
            </a:r>
            <a:r>
              <a:rPr lang="en-IN" b="1" dirty="0"/>
              <a:t>imported</a:t>
            </a:r>
            <a:r>
              <a:rPr lang="en-IN" dirty="0"/>
              <a:t> the dataset in Jupyter Notebook, performed </a:t>
            </a:r>
            <a:r>
              <a:rPr lang="en-IN" b="1" dirty="0"/>
              <a:t>data cleaning </a:t>
            </a:r>
            <a:r>
              <a:rPr lang="en-IN" dirty="0"/>
              <a:t>i.e. removing missing &amp; invalid rows and handling outliers. Used </a:t>
            </a:r>
            <a:r>
              <a:rPr lang="en-IN" b="1" dirty="0"/>
              <a:t>Tableau</a:t>
            </a:r>
            <a:r>
              <a:rPr lang="en-IN" dirty="0"/>
              <a:t> a visualisation tool</a:t>
            </a:r>
            <a:r>
              <a:rPr lang="en-IN" b="1" dirty="0"/>
              <a:t> </a:t>
            </a:r>
            <a:r>
              <a:rPr lang="en-IN" dirty="0"/>
              <a:t>to draw </a:t>
            </a:r>
            <a:r>
              <a:rPr lang="en-IN" b="1" dirty="0"/>
              <a:t>graphs</a:t>
            </a:r>
            <a:r>
              <a:rPr lang="en-IN" dirty="0"/>
              <a:t> and </a:t>
            </a:r>
            <a:r>
              <a:rPr lang="en-IN" b="1" dirty="0"/>
              <a:t>finding</a:t>
            </a:r>
            <a:r>
              <a:rPr lang="en-IN" dirty="0"/>
              <a:t> </a:t>
            </a:r>
            <a:r>
              <a:rPr lang="en-IN" b="1" dirty="0"/>
              <a:t>insights</a:t>
            </a:r>
            <a:r>
              <a:rPr lang="en-IN" dirty="0"/>
              <a:t>. And finally drawn conclusions from insights and  made recommendations</a:t>
            </a:r>
            <a:endParaRPr lang="en-IN" b="1" dirty="0"/>
          </a:p>
        </p:txBody>
      </p:sp>
      <p:sp>
        <p:nvSpPr>
          <p:cNvPr id="3" name="TextBox 2">
            <a:extLst>
              <a:ext uri="{FF2B5EF4-FFF2-40B4-BE49-F238E27FC236}">
                <a16:creationId xmlns:a16="http://schemas.microsoft.com/office/drawing/2014/main" id="{0D922BE9-C4EB-2C45-AEF2-91215E570DAD}"/>
              </a:ext>
            </a:extLst>
          </p:cNvPr>
          <p:cNvSpPr txBox="1"/>
          <p:nvPr/>
        </p:nvSpPr>
        <p:spPr>
          <a:xfrm>
            <a:off x="730130" y="2995718"/>
            <a:ext cx="4281941" cy="707886"/>
          </a:xfrm>
          <a:prstGeom prst="rect">
            <a:avLst/>
          </a:prstGeom>
          <a:noFill/>
        </p:spPr>
        <p:txBody>
          <a:bodyPr wrap="none" rtlCol="0">
            <a:spAutoFit/>
          </a:bodyPr>
          <a:lstStyle/>
          <a:p>
            <a:r>
              <a:rPr lang="en-IN" sz="4000" dirty="0">
                <a:latin typeface="Century Gothic (Headings)"/>
              </a:rPr>
              <a:t>Tech-Stack Used</a:t>
            </a:r>
          </a:p>
        </p:txBody>
      </p:sp>
      <p:sp>
        <p:nvSpPr>
          <p:cNvPr id="4" name="TextBox 3">
            <a:extLst>
              <a:ext uri="{FF2B5EF4-FFF2-40B4-BE49-F238E27FC236}">
                <a16:creationId xmlns:a16="http://schemas.microsoft.com/office/drawing/2014/main" id="{F6B6ECC6-6112-9031-38E4-37D1EEDADDEF}"/>
              </a:ext>
            </a:extLst>
          </p:cNvPr>
          <p:cNvSpPr txBox="1"/>
          <p:nvPr/>
        </p:nvSpPr>
        <p:spPr>
          <a:xfrm>
            <a:off x="730130" y="3960513"/>
            <a:ext cx="10676302" cy="2308324"/>
          </a:xfrm>
          <a:prstGeom prst="rect">
            <a:avLst/>
          </a:prstGeom>
          <a:noFill/>
          <a:ln>
            <a:solidFill>
              <a:srgbClr val="00B0F0"/>
            </a:solidFill>
          </a:ln>
        </p:spPr>
        <p:txBody>
          <a:bodyPr wrap="square" rtlCol="0">
            <a:spAutoFit/>
          </a:bodyPr>
          <a:lstStyle/>
          <a:p>
            <a:pPr algn="just">
              <a:buFont typeface="Arial" panose="020B0604020202020204" pitchFamily="34" charset="0"/>
              <a:buChar char="•"/>
            </a:pPr>
            <a:r>
              <a:rPr lang="en-US" b="0" i="0" dirty="0">
                <a:solidFill>
                  <a:srgbClr val="282828"/>
                </a:solidFill>
                <a:effectLst/>
                <a:latin typeface="Univers Condensed Light (Body)"/>
              </a:rPr>
              <a:t> </a:t>
            </a:r>
            <a:r>
              <a:rPr lang="en-US" b="1" i="0" dirty="0">
                <a:solidFill>
                  <a:srgbClr val="282828"/>
                </a:solidFill>
                <a:effectLst/>
                <a:latin typeface="Univers Condensed Light (Body)"/>
              </a:rPr>
              <a:t>Software</a:t>
            </a:r>
            <a:r>
              <a:rPr lang="en-US" b="0" i="0" dirty="0">
                <a:solidFill>
                  <a:srgbClr val="282828"/>
                </a:solidFill>
                <a:effectLst/>
                <a:latin typeface="Univers Condensed Light (Body)"/>
              </a:rPr>
              <a:t>: Python 3.10.12, Tableau Desktop 2023.1.0</a:t>
            </a:r>
          </a:p>
          <a:p>
            <a:pPr algn="just">
              <a:buFont typeface="Arial" panose="020B0604020202020204" pitchFamily="34" charset="0"/>
              <a:buChar char="•"/>
            </a:pPr>
            <a:r>
              <a:rPr lang="en-US" b="0" i="0" dirty="0">
                <a:solidFill>
                  <a:srgbClr val="282828"/>
                </a:solidFill>
                <a:effectLst/>
                <a:latin typeface="Univers Condensed Light (Body)"/>
              </a:rPr>
              <a:t> </a:t>
            </a:r>
            <a:r>
              <a:rPr lang="en-US" b="1" i="0" dirty="0">
                <a:solidFill>
                  <a:srgbClr val="282828"/>
                </a:solidFill>
                <a:effectLst/>
                <a:latin typeface="Univers Condensed Light (Body)"/>
              </a:rPr>
              <a:t>Version</a:t>
            </a:r>
            <a:r>
              <a:rPr lang="en-US" b="0" i="0" dirty="0">
                <a:solidFill>
                  <a:srgbClr val="282828"/>
                </a:solidFill>
                <a:effectLst/>
                <a:latin typeface="Univers Condensed Light (Body)"/>
              </a:rPr>
              <a:t>: </a:t>
            </a:r>
            <a:r>
              <a:rPr lang="en-US" b="0" i="0" dirty="0" err="1">
                <a:solidFill>
                  <a:srgbClr val="282828"/>
                </a:solidFill>
                <a:effectLst/>
                <a:latin typeface="Univers Condensed Light (Body)"/>
              </a:rPr>
              <a:t>Jupyter</a:t>
            </a:r>
            <a:r>
              <a:rPr lang="en-US" b="0" i="0" dirty="0">
                <a:solidFill>
                  <a:srgbClr val="282828"/>
                </a:solidFill>
                <a:effectLst/>
                <a:latin typeface="Univers Condensed Light (Body)"/>
              </a:rPr>
              <a:t> Notebook 6.4.6</a:t>
            </a:r>
          </a:p>
          <a:p>
            <a:pPr algn="just">
              <a:buFont typeface="Arial" panose="020B0604020202020204" pitchFamily="34" charset="0"/>
              <a:buChar char="•"/>
            </a:pPr>
            <a:r>
              <a:rPr lang="en-US" b="0" i="0" dirty="0">
                <a:solidFill>
                  <a:srgbClr val="282828"/>
                </a:solidFill>
                <a:effectLst/>
                <a:latin typeface="Univers Condensed Light (Body)"/>
              </a:rPr>
              <a:t> </a:t>
            </a:r>
            <a:r>
              <a:rPr lang="en-US" b="1" i="0" dirty="0">
                <a:solidFill>
                  <a:srgbClr val="282828"/>
                </a:solidFill>
                <a:effectLst/>
                <a:latin typeface="Univers Condensed Light (Body)"/>
              </a:rPr>
              <a:t>Purpose</a:t>
            </a:r>
            <a:r>
              <a:rPr lang="en-US" b="0" i="0" dirty="0">
                <a:solidFill>
                  <a:srgbClr val="282828"/>
                </a:solidFill>
                <a:effectLst/>
                <a:latin typeface="Univers Condensed Light (Body)"/>
              </a:rPr>
              <a:t>: Data cleaning and visualization  </a:t>
            </a:r>
          </a:p>
          <a:p>
            <a:pPr algn="just"/>
            <a:r>
              <a:rPr lang="en-US" b="0" i="0" dirty="0">
                <a:solidFill>
                  <a:srgbClr val="282828"/>
                </a:solidFill>
                <a:effectLst/>
                <a:latin typeface="Univers Condensed Light (Body)"/>
              </a:rPr>
              <a:t>       </a:t>
            </a:r>
          </a:p>
          <a:p>
            <a:pPr algn="just"/>
            <a:r>
              <a:rPr lang="en-US" dirty="0">
                <a:solidFill>
                  <a:srgbClr val="282828"/>
                </a:solidFill>
                <a:latin typeface="Univers Condensed Light (Body)"/>
              </a:rPr>
              <a:t> </a:t>
            </a:r>
            <a:r>
              <a:rPr lang="en-US" b="0" i="0" dirty="0">
                <a:solidFill>
                  <a:srgbClr val="282828"/>
                </a:solidFill>
                <a:effectLst/>
                <a:latin typeface="Univers Condensed Light (Body)"/>
              </a:rPr>
              <a:t>I used </a:t>
            </a:r>
            <a:r>
              <a:rPr lang="en-US" b="1" i="0" dirty="0" err="1">
                <a:solidFill>
                  <a:srgbClr val="282828"/>
                </a:solidFill>
                <a:effectLst/>
                <a:latin typeface="Univers Condensed Light (Body)"/>
              </a:rPr>
              <a:t>Jupyter</a:t>
            </a:r>
            <a:r>
              <a:rPr lang="en-US" b="1" i="0" dirty="0">
                <a:solidFill>
                  <a:srgbClr val="282828"/>
                </a:solidFill>
                <a:effectLst/>
                <a:latin typeface="Univers Condensed Light (Body)"/>
              </a:rPr>
              <a:t> Notebook and </a:t>
            </a:r>
            <a:r>
              <a:rPr lang="en-US" b="1" dirty="0">
                <a:solidFill>
                  <a:srgbClr val="282828"/>
                </a:solidFill>
                <a:latin typeface="Univers Condensed Light (Body)"/>
              </a:rPr>
              <a:t>Tableau </a:t>
            </a:r>
            <a:r>
              <a:rPr lang="en-US" b="0" i="0" dirty="0">
                <a:solidFill>
                  <a:srgbClr val="282828"/>
                </a:solidFill>
                <a:effectLst/>
                <a:latin typeface="Univers Condensed Light (Body)"/>
              </a:rPr>
              <a:t>to clean and visualize data because these tools are </a:t>
            </a:r>
            <a:r>
              <a:rPr lang="en-US" b="1" i="0" dirty="0">
                <a:solidFill>
                  <a:srgbClr val="282828"/>
                </a:solidFill>
                <a:effectLst/>
                <a:latin typeface="Univers Condensed Light (Body)"/>
              </a:rPr>
              <a:t>powerful</a:t>
            </a:r>
            <a:r>
              <a:rPr lang="en-US" b="0" i="0" dirty="0">
                <a:solidFill>
                  <a:srgbClr val="282828"/>
                </a:solidFill>
                <a:effectLst/>
                <a:latin typeface="Univers Condensed Light (Body)"/>
              </a:rPr>
              <a:t> and </a:t>
            </a:r>
            <a:r>
              <a:rPr lang="en-US" b="1" i="0" dirty="0">
                <a:solidFill>
                  <a:srgbClr val="282828"/>
                </a:solidFill>
                <a:effectLst/>
                <a:latin typeface="Univers Condensed Light (Body)"/>
              </a:rPr>
              <a:t>versatile</a:t>
            </a:r>
            <a:r>
              <a:rPr lang="en-US" b="0" i="0" dirty="0">
                <a:solidFill>
                  <a:srgbClr val="282828"/>
                </a:solidFill>
                <a:effectLst/>
                <a:latin typeface="Univers Condensed Light (Body)"/>
              </a:rPr>
              <a:t>. Python is a general-purpose programming language that can be used for a variety of tasks, including data cleaning and visualization. </a:t>
            </a:r>
            <a:r>
              <a:rPr lang="en-US" b="0" i="0" dirty="0" err="1">
                <a:solidFill>
                  <a:srgbClr val="282828"/>
                </a:solidFill>
                <a:effectLst/>
                <a:latin typeface="Univers Condensed Light (Body)"/>
              </a:rPr>
              <a:t>Jupyter</a:t>
            </a:r>
            <a:r>
              <a:rPr lang="en-US" b="0" i="0" dirty="0">
                <a:solidFill>
                  <a:srgbClr val="282828"/>
                </a:solidFill>
                <a:effectLst/>
                <a:latin typeface="Univers Condensed Light (Body)"/>
              </a:rPr>
              <a:t> Notebook is an </a:t>
            </a:r>
            <a:r>
              <a:rPr lang="en-US" b="1" i="0" dirty="0">
                <a:solidFill>
                  <a:srgbClr val="282828"/>
                </a:solidFill>
                <a:effectLst/>
                <a:latin typeface="Univers Condensed Light (Body)"/>
              </a:rPr>
              <a:t>interactive</a:t>
            </a:r>
            <a:r>
              <a:rPr lang="en-US" b="0" i="0" dirty="0">
                <a:solidFill>
                  <a:srgbClr val="282828"/>
                </a:solidFill>
                <a:effectLst/>
                <a:latin typeface="Univers Condensed Light (Body)"/>
              </a:rPr>
              <a:t> </a:t>
            </a:r>
            <a:r>
              <a:rPr lang="en-US" b="1" i="0" dirty="0">
                <a:solidFill>
                  <a:srgbClr val="282828"/>
                </a:solidFill>
                <a:effectLst/>
                <a:latin typeface="Univers Condensed Light (Body)"/>
              </a:rPr>
              <a:t>environment</a:t>
            </a:r>
            <a:r>
              <a:rPr lang="en-US" b="0" i="0" dirty="0">
                <a:solidFill>
                  <a:srgbClr val="282828"/>
                </a:solidFill>
                <a:effectLst/>
                <a:latin typeface="Univers Condensed Light (Body)"/>
              </a:rPr>
              <a:t> that makes it easy to write and run Python code.</a:t>
            </a:r>
          </a:p>
          <a:p>
            <a:pPr algn="just"/>
            <a:endParaRPr lang="en-IN" dirty="0">
              <a:latin typeface="Univers Condensed Light (Body)"/>
            </a:endParaRPr>
          </a:p>
        </p:txBody>
      </p:sp>
    </p:spTree>
    <p:extLst>
      <p:ext uri="{BB962C8B-B14F-4D97-AF65-F5344CB8AC3E}">
        <p14:creationId xmlns:p14="http://schemas.microsoft.com/office/powerpoint/2010/main" val="3658315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453FFA5A-B217-AFFB-2C4C-162C38264371}"/>
              </a:ext>
            </a:extLst>
          </p:cNvPr>
          <p:cNvCxnSpPr>
            <a:cxnSpLocks/>
          </p:cNvCxnSpPr>
          <p:nvPr/>
        </p:nvCxnSpPr>
        <p:spPr>
          <a:xfrm>
            <a:off x="420762" y="1029923"/>
            <a:ext cx="1417465" cy="0"/>
          </a:xfrm>
          <a:prstGeom prst="line">
            <a:avLst/>
          </a:prstGeom>
          <a:ln w="41275">
            <a:solidFill>
              <a:srgbClr val="0070C0"/>
            </a:solidFill>
          </a:ln>
        </p:spPr>
        <p:style>
          <a:lnRef idx="1">
            <a:schemeClr val="accent4"/>
          </a:lnRef>
          <a:fillRef idx="0">
            <a:schemeClr val="accent4"/>
          </a:fillRef>
          <a:effectRef idx="0">
            <a:schemeClr val="accent4"/>
          </a:effectRef>
          <a:fontRef idx="minor">
            <a:schemeClr val="tx1"/>
          </a:fontRef>
        </p:style>
      </p:cxnSp>
      <p:sp>
        <p:nvSpPr>
          <p:cNvPr id="18" name="TextBox 17">
            <a:extLst>
              <a:ext uri="{FF2B5EF4-FFF2-40B4-BE49-F238E27FC236}">
                <a16:creationId xmlns:a16="http://schemas.microsoft.com/office/drawing/2014/main" id="{1B8A12D1-96D3-370E-D0F5-635EA5A7FD1D}"/>
              </a:ext>
            </a:extLst>
          </p:cNvPr>
          <p:cNvSpPr txBox="1"/>
          <p:nvPr/>
        </p:nvSpPr>
        <p:spPr>
          <a:xfrm>
            <a:off x="311084" y="256051"/>
            <a:ext cx="11621310" cy="707886"/>
          </a:xfrm>
          <a:prstGeom prst="rect">
            <a:avLst/>
          </a:prstGeom>
          <a:noFill/>
        </p:spPr>
        <p:txBody>
          <a:bodyPr wrap="square" rtlCol="0">
            <a:spAutoFit/>
          </a:bodyPr>
          <a:lstStyle/>
          <a:p>
            <a:r>
              <a:rPr lang="en-IN" sz="4000" dirty="0"/>
              <a:t>Data Cleaning</a:t>
            </a:r>
            <a:endParaRPr lang="en-US" sz="2000" dirty="0"/>
          </a:p>
        </p:txBody>
      </p:sp>
      <p:sp>
        <p:nvSpPr>
          <p:cNvPr id="8" name="TextBox 7">
            <a:extLst>
              <a:ext uri="{FF2B5EF4-FFF2-40B4-BE49-F238E27FC236}">
                <a16:creationId xmlns:a16="http://schemas.microsoft.com/office/drawing/2014/main" id="{A6D14379-4915-FCEB-7F97-46E35B7A328D}"/>
              </a:ext>
            </a:extLst>
          </p:cNvPr>
          <p:cNvSpPr txBox="1"/>
          <p:nvPr/>
        </p:nvSpPr>
        <p:spPr>
          <a:xfrm>
            <a:off x="7965649" y="1593130"/>
            <a:ext cx="184731" cy="369332"/>
          </a:xfrm>
          <a:prstGeom prst="rect">
            <a:avLst/>
          </a:prstGeom>
          <a:noFill/>
        </p:spPr>
        <p:txBody>
          <a:bodyPr wrap="none" rtlCol="0">
            <a:spAutoFit/>
          </a:bodyPr>
          <a:lstStyle/>
          <a:p>
            <a:endParaRPr lang="en-IN" dirty="0"/>
          </a:p>
        </p:txBody>
      </p:sp>
      <p:pic>
        <p:nvPicPr>
          <p:cNvPr id="10" name="Picture 9">
            <a:extLst>
              <a:ext uri="{FF2B5EF4-FFF2-40B4-BE49-F238E27FC236}">
                <a16:creationId xmlns:a16="http://schemas.microsoft.com/office/drawing/2014/main" id="{3AAE61BB-0144-DDDC-CEB3-D89D76096D2D}"/>
              </a:ext>
            </a:extLst>
          </p:cNvPr>
          <p:cNvPicPr>
            <a:picLocks noChangeAspect="1"/>
          </p:cNvPicPr>
          <p:nvPr/>
        </p:nvPicPr>
        <p:blipFill>
          <a:blip r:embed="rId2"/>
          <a:stretch>
            <a:fillRect/>
          </a:stretch>
        </p:blipFill>
        <p:spPr>
          <a:xfrm>
            <a:off x="482339" y="1295736"/>
            <a:ext cx="5696636" cy="3094584"/>
          </a:xfrm>
          <a:prstGeom prst="rect">
            <a:avLst/>
          </a:prstGeom>
        </p:spPr>
      </p:pic>
      <p:pic>
        <p:nvPicPr>
          <p:cNvPr id="11" name="Picture 10">
            <a:extLst>
              <a:ext uri="{FF2B5EF4-FFF2-40B4-BE49-F238E27FC236}">
                <a16:creationId xmlns:a16="http://schemas.microsoft.com/office/drawing/2014/main" id="{B300F3E0-894A-8A7E-E1A7-0F19BAB5F71D}"/>
              </a:ext>
            </a:extLst>
          </p:cNvPr>
          <p:cNvPicPr>
            <a:picLocks noChangeAspect="1"/>
          </p:cNvPicPr>
          <p:nvPr/>
        </p:nvPicPr>
        <p:blipFill>
          <a:blip r:embed="rId3"/>
          <a:stretch>
            <a:fillRect/>
          </a:stretch>
        </p:blipFill>
        <p:spPr>
          <a:xfrm>
            <a:off x="684354" y="4460403"/>
            <a:ext cx="5524500" cy="1990725"/>
          </a:xfrm>
          <a:prstGeom prst="rect">
            <a:avLst/>
          </a:prstGeom>
        </p:spPr>
      </p:pic>
      <p:sp>
        <p:nvSpPr>
          <p:cNvPr id="13" name="TextBox 12">
            <a:extLst>
              <a:ext uri="{FF2B5EF4-FFF2-40B4-BE49-F238E27FC236}">
                <a16:creationId xmlns:a16="http://schemas.microsoft.com/office/drawing/2014/main" id="{22DBFF1E-BC94-716C-38B1-070987B039D8}"/>
              </a:ext>
            </a:extLst>
          </p:cNvPr>
          <p:cNvSpPr txBox="1"/>
          <p:nvPr/>
        </p:nvSpPr>
        <p:spPr>
          <a:xfrm>
            <a:off x="6777868" y="1257286"/>
            <a:ext cx="4751111" cy="4708981"/>
          </a:xfrm>
          <a:prstGeom prst="rect">
            <a:avLst/>
          </a:prstGeom>
          <a:noFill/>
        </p:spPr>
        <p:txBody>
          <a:bodyPr wrap="square" rtlCol="0">
            <a:spAutoFit/>
          </a:bodyPr>
          <a:lstStyle/>
          <a:p>
            <a:pPr marL="285750" indent="-285750" algn="just">
              <a:buFont typeface="Arial" panose="020B0604020202020204" pitchFamily="34" charset="0"/>
              <a:buChar char="•"/>
            </a:pPr>
            <a:r>
              <a:rPr lang="en-US" sz="2000" b="0" i="0" dirty="0" err="1">
                <a:solidFill>
                  <a:srgbClr val="000000"/>
                </a:solidFill>
                <a:effectLst/>
                <a:latin typeface="Univers Condensed Light (Body)"/>
              </a:rPr>
              <a:t>Agent_Name</a:t>
            </a:r>
            <a:r>
              <a:rPr lang="en-US" sz="2000" b="0" i="0" dirty="0">
                <a:solidFill>
                  <a:srgbClr val="000000"/>
                </a:solidFill>
                <a:effectLst/>
                <a:latin typeface="Univers Condensed Light (Body)"/>
              </a:rPr>
              <a:t> </a:t>
            </a:r>
            <a:r>
              <a:rPr lang="en-US" sz="2000" b="1" i="0" dirty="0">
                <a:solidFill>
                  <a:srgbClr val="000000"/>
                </a:solidFill>
                <a:effectLst/>
                <a:latin typeface="Univers Condensed Light (Body)"/>
              </a:rPr>
              <a:t>(28%)</a:t>
            </a:r>
            <a:r>
              <a:rPr lang="en-US" sz="2000" b="0" i="0" dirty="0">
                <a:solidFill>
                  <a:srgbClr val="000000"/>
                </a:solidFill>
                <a:effectLst/>
                <a:latin typeface="Univers Condensed Light (Body)"/>
              </a:rPr>
              <a:t>, </a:t>
            </a:r>
            <a:r>
              <a:rPr lang="en-US" sz="2000" b="0" i="0" dirty="0" err="1">
                <a:solidFill>
                  <a:srgbClr val="000000"/>
                </a:solidFill>
                <a:effectLst/>
                <a:latin typeface="Univers Condensed Light (Body)"/>
              </a:rPr>
              <a:t>Agent_ID</a:t>
            </a:r>
            <a:r>
              <a:rPr lang="en-US" sz="2000" b="0" i="0" dirty="0">
                <a:solidFill>
                  <a:srgbClr val="000000"/>
                </a:solidFill>
                <a:effectLst/>
                <a:latin typeface="Univers Condensed Light (Body)"/>
              </a:rPr>
              <a:t> </a:t>
            </a:r>
            <a:r>
              <a:rPr lang="en-US" sz="2000" b="1" i="0" dirty="0">
                <a:solidFill>
                  <a:srgbClr val="000000"/>
                </a:solidFill>
                <a:effectLst/>
                <a:latin typeface="Univers Condensed Light (Body)"/>
              </a:rPr>
              <a:t>(28%)</a:t>
            </a:r>
            <a:r>
              <a:rPr lang="en-US" sz="2000" b="0" i="0" dirty="0">
                <a:solidFill>
                  <a:srgbClr val="000000"/>
                </a:solidFill>
                <a:effectLst/>
                <a:latin typeface="Univers Condensed Light (Body)"/>
              </a:rPr>
              <a:t>, </a:t>
            </a:r>
            <a:r>
              <a:rPr lang="en-US" sz="2000" b="0" i="0" dirty="0" err="1">
                <a:solidFill>
                  <a:srgbClr val="000000"/>
                </a:solidFill>
                <a:effectLst/>
                <a:latin typeface="Univers Condensed Light (Body)"/>
              </a:rPr>
              <a:t>Wrapped_By</a:t>
            </a:r>
            <a:r>
              <a:rPr lang="en-US" sz="2000" b="0" i="0" dirty="0">
                <a:solidFill>
                  <a:srgbClr val="000000"/>
                </a:solidFill>
                <a:effectLst/>
                <a:latin typeface="Univers Condensed Light (Body)"/>
              </a:rPr>
              <a:t> </a:t>
            </a:r>
            <a:r>
              <a:rPr lang="en-US" sz="2000" b="1" i="0" dirty="0">
                <a:solidFill>
                  <a:srgbClr val="000000"/>
                </a:solidFill>
                <a:effectLst/>
                <a:latin typeface="Univers Condensed Light (Body)"/>
              </a:rPr>
              <a:t>(40%)</a:t>
            </a:r>
            <a:r>
              <a:rPr lang="en-US" sz="2000" b="0" i="0" dirty="0">
                <a:solidFill>
                  <a:srgbClr val="000000"/>
                </a:solidFill>
                <a:effectLst/>
                <a:latin typeface="Univers Condensed Light (Body)"/>
              </a:rPr>
              <a:t>  columns have null rows.</a:t>
            </a:r>
          </a:p>
          <a:p>
            <a:pPr marL="285750" indent="-285750" algn="just">
              <a:buFont typeface="Arial" panose="020B0604020202020204" pitchFamily="34" charset="0"/>
              <a:buChar char="•"/>
            </a:pPr>
            <a:r>
              <a:rPr lang="en-US" sz="2000" b="0" i="0" dirty="0">
                <a:solidFill>
                  <a:srgbClr val="000000"/>
                </a:solidFill>
                <a:effectLst/>
                <a:latin typeface="Univers Condensed Light (Body)"/>
              </a:rPr>
              <a:t>all null rows of "</a:t>
            </a:r>
            <a:r>
              <a:rPr lang="en-US" sz="2000" b="0" i="0" dirty="0" err="1">
                <a:solidFill>
                  <a:srgbClr val="000000"/>
                </a:solidFill>
                <a:effectLst/>
                <a:latin typeface="Univers Condensed Light (Body)"/>
              </a:rPr>
              <a:t>Agent_Name</a:t>
            </a:r>
            <a:r>
              <a:rPr lang="en-US" sz="2000" b="0" i="0" dirty="0">
                <a:solidFill>
                  <a:srgbClr val="000000"/>
                </a:solidFill>
                <a:effectLst/>
                <a:latin typeface="Univers Condensed Light (Body)"/>
              </a:rPr>
              <a:t>" have </a:t>
            </a:r>
            <a:r>
              <a:rPr lang="en-US" sz="2000" b="1" i="0" dirty="0">
                <a:solidFill>
                  <a:srgbClr val="000000"/>
                </a:solidFill>
                <a:effectLst/>
                <a:latin typeface="Univers Condensed Light (Body)"/>
              </a:rPr>
              <a:t>null "</a:t>
            </a:r>
            <a:r>
              <a:rPr lang="en-US" sz="2000" b="1" i="0" dirty="0" err="1">
                <a:solidFill>
                  <a:srgbClr val="000000"/>
                </a:solidFill>
                <a:effectLst/>
                <a:latin typeface="Univers Condensed Light (Body)"/>
              </a:rPr>
              <a:t>Agent_Id</a:t>
            </a:r>
            <a:r>
              <a:rPr lang="en-US" sz="2000" b="1" i="0" dirty="0">
                <a:solidFill>
                  <a:srgbClr val="000000"/>
                </a:solidFill>
                <a:effectLst/>
                <a:latin typeface="Univers Condensed Light (Body)"/>
              </a:rPr>
              <a:t>"</a:t>
            </a:r>
            <a:r>
              <a:rPr lang="en-US" sz="2000" b="0" i="0" dirty="0">
                <a:solidFill>
                  <a:srgbClr val="000000"/>
                </a:solidFill>
                <a:effectLst/>
                <a:latin typeface="Univers Condensed Light (Body)"/>
              </a:rPr>
              <a:t> and </a:t>
            </a:r>
            <a:r>
              <a:rPr lang="en-US" sz="2000" b="1" i="0" dirty="0">
                <a:solidFill>
                  <a:srgbClr val="000000"/>
                </a:solidFill>
                <a:effectLst/>
                <a:latin typeface="Univers Condensed Light (Body)"/>
              </a:rPr>
              <a:t>call duration is 0</a:t>
            </a:r>
            <a:r>
              <a:rPr lang="en-US" sz="2000" b="0" i="0" dirty="0">
                <a:solidFill>
                  <a:srgbClr val="000000"/>
                </a:solidFill>
                <a:effectLst/>
                <a:latin typeface="Univers Condensed Light (Body)"/>
              </a:rPr>
              <a:t> which is as expected</a:t>
            </a:r>
          </a:p>
          <a:p>
            <a:pPr marL="285750" indent="-285750" algn="just">
              <a:buFont typeface="Arial" panose="020B0604020202020204" pitchFamily="34" charset="0"/>
              <a:buChar char="•"/>
            </a:pPr>
            <a:r>
              <a:rPr lang="en-US" sz="2000" b="0" i="0" dirty="0">
                <a:solidFill>
                  <a:srgbClr val="000000"/>
                </a:solidFill>
                <a:effectLst/>
                <a:latin typeface="Univers Condensed Light (Body)"/>
              </a:rPr>
              <a:t>all rows with null Agent Name have </a:t>
            </a:r>
            <a:r>
              <a:rPr lang="en-US" sz="2000" b="1" i="0" dirty="0" err="1">
                <a:solidFill>
                  <a:srgbClr val="000000"/>
                </a:solidFill>
                <a:effectLst/>
                <a:latin typeface="Univers Condensed Light (Body)"/>
              </a:rPr>
              <a:t>call_status</a:t>
            </a:r>
            <a:r>
              <a:rPr lang="en-US" sz="2000" b="1" i="0" dirty="0">
                <a:solidFill>
                  <a:srgbClr val="000000"/>
                </a:solidFill>
                <a:effectLst/>
                <a:latin typeface="Univers Condensed Light (Body)"/>
              </a:rPr>
              <a:t> "abandon"</a:t>
            </a:r>
            <a:endParaRPr lang="en-US" sz="2000" b="0" i="0" dirty="0">
              <a:solidFill>
                <a:srgbClr val="000000"/>
              </a:solidFill>
              <a:effectLst/>
              <a:latin typeface="Univers Condensed Light (Body)"/>
            </a:endParaRPr>
          </a:p>
          <a:p>
            <a:pPr marL="285750" indent="-285750" algn="just">
              <a:buFont typeface="Arial" panose="020B0604020202020204" pitchFamily="34" charset="0"/>
              <a:buChar char="•"/>
            </a:pPr>
            <a:r>
              <a:rPr lang="en-US" sz="2000" b="0" i="0" dirty="0">
                <a:solidFill>
                  <a:srgbClr val="000000"/>
                </a:solidFill>
                <a:effectLst/>
                <a:latin typeface="Univers Condensed Light (Body)"/>
              </a:rPr>
              <a:t>thus keeping all these values as it is, as it will not create any problem in our analysis.</a:t>
            </a:r>
          </a:p>
          <a:p>
            <a:pPr marL="285750" indent="-285750" algn="just">
              <a:buFont typeface="Arial" panose="020B0604020202020204" pitchFamily="34" charset="0"/>
              <a:buChar char="•"/>
            </a:pPr>
            <a:r>
              <a:rPr lang="en-US" sz="2000" b="1" i="0" dirty="0" err="1">
                <a:solidFill>
                  <a:srgbClr val="000000"/>
                </a:solidFill>
                <a:effectLst/>
                <a:latin typeface="Univers Condensed Light (Body)"/>
              </a:rPr>
              <a:t>droping</a:t>
            </a:r>
            <a:r>
              <a:rPr lang="en-US" sz="2000" b="0" i="0" dirty="0">
                <a:solidFill>
                  <a:srgbClr val="000000"/>
                </a:solidFill>
                <a:effectLst/>
                <a:latin typeface="Univers Condensed Light (Body)"/>
              </a:rPr>
              <a:t> "</a:t>
            </a:r>
            <a:r>
              <a:rPr lang="en-US" sz="2000" b="0" i="0" dirty="0" err="1">
                <a:solidFill>
                  <a:srgbClr val="000000"/>
                </a:solidFill>
                <a:effectLst/>
                <a:latin typeface="Univers Condensed Light (Body)"/>
              </a:rPr>
              <a:t>wrpped_by</a:t>
            </a:r>
            <a:r>
              <a:rPr lang="en-US" sz="2000" b="0" i="0" dirty="0">
                <a:solidFill>
                  <a:srgbClr val="000000"/>
                </a:solidFill>
                <a:effectLst/>
                <a:latin typeface="Univers Condensed Light (Body)"/>
              </a:rPr>
              <a:t>" column </a:t>
            </a:r>
            <a:r>
              <a:rPr lang="en-US" sz="2000" b="1" i="0" dirty="0">
                <a:solidFill>
                  <a:srgbClr val="000000"/>
                </a:solidFill>
                <a:effectLst/>
                <a:latin typeface="Univers Condensed Light (Body)"/>
              </a:rPr>
              <a:t>having</a:t>
            </a:r>
            <a:r>
              <a:rPr lang="en-US" sz="2000" b="0" i="0" dirty="0">
                <a:solidFill>
                  <a:srgbClr val="000000"/>
                </a:solidFill>
                <a:effectLst/>
                <a:latin typeface="Univers Condensed Light (Body)"/>
              </a:rPr>
              <a:t> </a:t>
            </a:r>
            <a:r>
              <a:rPr lang="en-US" sz="2000" b="1" i="0" dirty="0">
                <a:solidFill>
                  <a:srgbClr val="000000"/>
                </a:solidFill>
                <a:effectLst/>
                <a:latin typeface="Univers Condensed Light (Body)"/>
              </a:rPr>
              <a:t>40</a:t>
            </a:r>
            <a:r>
              <a:rPr lang="en-US" sz="2000" b="0" i="0" dirty="0">
                <a:solidFill>
                  <a:srgbClr val="000000"/>
                </a:solidFill>
                <a:effectLst/>
                <a:latin typeface="Univers Condensed Light (Body)"/>
              </a:rPr>
              <a:t>% </a:t>
            </a:r>
            <a:r>
              <a:rPr lang="en-US" sz="2000" b="1" i="0" dirty="0">
                <a:solidFill>
                  <a:srgbClr val="000000"/>
                </a:solidFill>
                <a:effectLst/>
                <a:latin typeface="Univers Condensed Light (Body)"/>
              </a:rPr>
              <a:t>null</a:t>
            </a:r>
            <a:r>
              <a:rPr lang="en-US" sz="2000" b="0" i="0" dirty="0">
                <a:solidFill>
                  <a:srgbClr val="000000"/>
                </a:solidFill>
                <a:effectLst/>
                <a:latin typeface="Univers Condensed Light (Body)"/>
              </a:rPr>
              <a:t> rows and it is also no use in our analysis</a:t>
            </a:r>
          </a:p>
          <a:p>
            <a:pPr marL="285750" indent="-285750" algn="just">
              <a:buFont typeface="Arial" panose="020B0604020202020204" pitchFamily="34" charset="0"/>
              <a:buChar char="•"/>
            </a:pPr>
            <a:r>
              <a:rPr lang="en-US" sz="2000" b="1" i="0" dirty="0">
                <a:solidFill>
                  <a:srgbClr val="000000"/>
                </a:solidFill>
                <a:effectLst/>
                <a:latin typeface="Univers Condensed Light (Body)"/>
              </a:rPr>
              <a:t>Outlier</a:t>
            </a:r>
            <a:r>
              <a:rPr lang="en-US" sz="2000" b="0" i="0" dirty="0">
                <a:solidFill>
                  <a:srgbClr val="000000"/>
                </a:solidFill>
                <a:effectLst/>
                <a:latin typeface="Univers Condensed Light (Body)"/>
              </a:rPr>
              <a:t> values of </a:t>
            </a:r>
            <a:r>
              <a:rPr lang="en-US" sz="2000" b="1" i="0" dirty="0" err="1">
                <a:solidFill>
                  <a:srgbClr val="000000"/>
                </a:solidFill>
                <a:effectLst/>
                <a:latin typeface="Univers Condensed Light (Body)"/>
              </a:rPr>
              <a:t>call</a:t>
            </a:r>
            <a:r>
              <a:rPr lang="en-US" sz="2000" b="0" i="0" dirty="0" err="1">
                <a:solidFill>
                  <a:srgbClr val="000000"/>
                </a:solidFill>
                <a:effectLst/>
                <a:latin typeface="Univers Condensed Light (Body)"/>
              </a:rPr>
              <a:t>_</a:t>
            </a:r>
            <a:r>
              <a:rPr lang="en-US" sz="2000" b="1" i="0" dirty="0" err="1">
                <a:solidFill>
                  <a:srgbClr val="000000"/>
                </a:solidFill>
                <a:effectLst/>
                <a:latin typeface="Univers Condensed Light (Body)"/>
              </a:rPr>
              <a:t>durations</a:t>
            </a:r>
            <a:r>
              <a:rPr lang="en-US" sz="2000" dirty="0">
                <a:solidFill>
                  <a:srgbClr val="000000"/>
                </a:solidFill>
                <a:latin typeface="Univers Condensed Light (Body)"/>
              </a:rPr>
              <a:t> </a:t>
            </a:r>
            <a:r>
              <a:rPr lang="en-US" sz="2000" b="0" i="0" dirty="0">
                <a:solidFill>
                  <a:srgbClr val="000000"/>
                </a:solidFill>
                <a:effectLst/>
                <a:latin typeface="Univers Condensed Light (Body)"/>
              </a:rPr>
              <a:t>beyond ~</a:t>
            </a:r>
            <a:r>
              <a:rPr lang="en-US" sz="2000" b="1" i="0" dirty="0">
                <a:solidFill>
                  <a:srgbClr val="000000"/>
                </a:solidFill>
                <a:effectLst/>
                <a:latin typeface="Univers Condensed Light (Body)"/>
              </a:rPr>
              <a:t>2500(41min</a:t>
            </a:r>
            <a:r>
              <a:rPr lang="en-US" sz="2000" b="0" i="0" dirty="0">
                <a:solidFill>
                  <a:srgbClr val="000000"/>
                </a:solidFill>
                <a:effectLst/>
                <a:latin typeface="Univers Condensed Light (Body)"/>
              </a:rPr>
              <a:t>) left as it is as they are valid values with </a:t>
            </a:r>
            <a:r>
              <a:rPr lang="en-US" sz="2000" b="1" i="0" dirty="0">
                <a:solidFill>
                  <a:srgbClr val="000000"/>
                </a:solidFill>
                <a:effectLst/>
                <a:latin typeface="Univers Condensed Light (Body)"/>
              </a:rPr>
              <a:t>just</a:t>
            </a:r>
            <a:r>
              <a:rPr lang="en-US" sz="2000" b="0" i="0" dirty="0">
                <a:solidFill>
                  <a:srgbClr val="000000"/>
                </a:solidFill>
                <a:effectLst/>
                <a:latin typeface="Univers Condensed Light (Body)"/>
              </a:rPr>
              <a:t> </a:t>
            </a:r>
            <a:r>
              <a:rPr lang="en-US" sz="2000" b="1" i="0" dirty="0">
                <a:solidFill>
                  <a:srgbClr val="000000"/>
                </a:solidFill>
                <a:effectLst/>
                <a:latin typeface="Univers Condensed Light (Body)"/>
              </a:rPr>
              <a:t>very</a:t>
            </a:r>
            <a:r>
              <a:rPr lang="en-US" sz="2000" b="0" i="0" dirty="0">
                <a:solidFill>
                  <a:srgbClr val="000000"/>
                </a:solidFill>
                <a:effectLst/>
                <a:latin typeface="Univers Condensed Light (Body)"/>
              </a:rPr>
              <a:t> </a:t>
            </a:r>
            <a:r>
              <a:rPr lang="en-US" sz="2000" b="1" i="0" dirty="0">
                <a:solidFill>
                  <a:srgbClr val="000000"/>
                </a:solidFill>
                <a:effectLst/>
                <a:latin typeface="Univers Condensed Light (Body)"/>
              </a:rPr>
              <a:t>high</a:t>
            </a:r>
            <a:r>
              <a:rPr lang="en-US" sz="2000" b="0" i="0" dirty="0">
                <a:solidFill>
                  <a:srgbClr val="000000"/>
                </a:solidFill>
                <a:effectLst/>
                <a:latin typeface="Univers Condensed Light (Body)"/>
              </a:rPr>
              <a:t> call duration and kept in mind while analysis.</a:t>
            </a:r>
          </a:p>
        </p:txBody>
      </p:sp>
    </p:spTree>
    <p:extLst>
      <p:ext uri="{BB962C8B-B14F-4D97-AF65-F5344CB8AC3E}">
        <p14:creationId xmlns:p14="http://schemas.microsoft.com/office/powerpoint/2010/main" val="2955427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0000"/>
          </a:schemeClr>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453FFA5A-B217-AFFB-2C4C-162C38264371}"/>
              </a:ext>
            </a:extLst>
          </p:cNvPr>
          <p:cNvCxnSpPr>
            <a:cxnSpLocks/>
          </p:cNvCxnSpPr>
          <p:nvPr/>
        </p:nvCxnSpPr>
        <p:spPr>
          <a:xfrm>
            <a:off x="251080" y="1009509"/>
            <a:ext cx="11689840" cy="0"/>
          </a:xfrm>
          <a:prstGeom prst="line">
            <a:avLst/>
          </a:prstGeom>
          <a:ln w="41275">
            <a:solidFill>
              <a:srgbClr val="0070C0"/>
            </a:solidFill>
          </a:ln>
        </p:spPr>
        <p:style>
          <a:lnRef idx="1">
            <a:schemeClr val="accent4"/>
          </a:lnRef>
          <a:fillRef idx="0">
            <a:schemeClr val="accent4"/>
          </a:fillRef>
          <a:effectRef idx="0">
            <a:schemeClr val="accent4"/>
          </a:effectRef>
          <a:fontRef idx="minor">
            <a:schemeClr val="tx1"/>
          </a:fontRef>
        </p:style>
      </p:cxnSp>
      <p:sp>
        <p:nvSpPr>
          <p:cNvPr id="18" name="TextBox 17">
            <a:extLst>
              <a:ext uri="{FF2B5EF4-FFF2-40B4-BE49-F238E27FC236}">
                <a16:creationId xmlns:a16="http://schemas.microsoft.com/office/drawing/2014/main" id="{1B8A12D1-96D3-370E-D0F5-635EA5A7FD1D}"/>
              </a:ext>
            </a:extLst>
          </p:cNvPr>
          <p:cNvSpPr txBox="1"/>
          <p:nvPr/>
        </p:nvSpPr>
        <p:spPr>
          <a:xfrm>
            <a:off x="330223" y="337102"/>
            <a:ext cx="11512700" cy="646331"/>
          </a:xfrm>
          <a:prstGeom prst="rect">
            <a:avLst/>
          </a:prstGeom>
          <a:noFill/>
        </p:spPr>
        <p:txBody>
          <a:bodyPr wrap="square" rtlCol="0">
            <a:spAutoFit/>
          </a:bodyPr>
          <a:lstStyle/>
          <a:p>
            <a:r>
              <a:rPr lang="en-IN" sz="3600" dirty="0"/>
              <a:t>Insights: </a:t>
            </a:r>
            <a:r>
              <a:rPr lang="en-IN" sz="2400" dirty="0"/>
              <a:t>There is not much variation in avg. call duration, approx. 3 min for each time bucket  </a:t>
            </a:r>
            <a:endParaRPr lang="en-US" sz="2400" b="1" dirty="0"/>
          </a:p>
        </p:txBody>
      </p:sp>
      <p:pic>
        <p:nvPicPr>
          <p:cNvPr id="6" name="Picture 5">
            <a:extLst>
              <a:ext uri="{FF2B5EF4-FFF2-40B4-BE49-F238E27FC236}">
                <a16:creationId xmlns:a16="http://schemas.microsoft.com/office/drawing/2014/main" id="{D36FF553-FBA7-A235-C061-12AEDD7517A2}"/>
              </a:ext>
            </a:extLst>
          </p:cNvPr>
          <p:cNvPicPr>
            <a:picLocks noChangeAspect="1"/>
          </p:cNvPicPr>
          <p:nvPr/>
        </p:nvPicPr>
        <p:blipFill>
          <a:blip r:embed="rId2"/>
          <a:stretch>
            <a:fillRect/>
          </a:stretch>
        </p:blipFill>
        <p:spPr>
          <a:xfrm>
            <a:off x="544755" y="1763122"/>
            <a:ext cx="11083636" cy="4331001"/>
          </a:xfrm>
          <a:prstGeom prst="rect">
            <a:avLst/>
          </a:prstGeom>
        </p:spPr>
      </p:pic>
      <p:sp>
        <p:nvSpPr>
          <p:cNvPr id="7" name="TextBox 6">
            <a:extLst>
              <a:ext uri="{FF2B5EF4-FFF2-40B4-BE49-F238E27FC236}">
                <a16:creationId xmlns:a16="http://schemas.microsoft.com/office/drawing/2014/main" id="{06DCB96A-F4F9-B3EC-AE17-B90D0198BF92}"/>
              </a:ext>
            </a:extLst>
          </p:cNvPr>
          <p:cNvSpPr txBox="1"/>
          <p:nvPr/>
        </p:nvSpPr>
        <p:spPr>
          <a:xfrm>
            <a:off x="716437" y="1273985"/>
            <a:ext cx="4442242" cy="369332"/>
          </a:xfrm>
          <a:prstGeom prst="rect">
            <a:avLst/>
          </a:prstGeom>
          <a:noFill/>
        </p:spPr>
        <p:txBody>
          <a:bodyPr wrap="none" rtlCol="0">
            <a:spAutoFit/>
          </a:bodyPr>
          <a:lstStyle/>
          <a:p>
            <a:r>
              <a:rPr lang="en-US" dirty="0">
                <a:solidFill>
                  <a:srgbClr val="8492A6"/>
                </a:solidFill>
                <a:latin typeface="Univers Condensed Light (Body)"/>
              </a:rPr>
              <a:t>A</a:t>
            </a:r>
            <a:r>
              <a:rPr lang="en-US" b="0" i="0" dirty="0">
                <a:solidFill>
                  <a:srgbClr val="8492A6"/>
                </a:solidFill>
                <a:effectLst/>
                <a:latin typeface="Univers Condensed Light (Body)"/>
              </a:rPr>
              <a:t>verage duration of calls for each time bucket(min)</a:t>
            </a:r>
            <a:endParaRPr lang="en-IN" dirty="0">
              <a:latin typeface="Univers Condensed Light (Body)"/>
            </a:endParaRPr>
          </a:p>
        </p:txBody>
      </p:sp>
      <p:sp>
        <p:nvSpPr>
          <p:cNvPr id="8" name="TextBox 7">
            <a:extLst>
              <a:ext uri="{FF2B5EF4-FFF2-40B4-BE49-F238E27FC236}">
                <a16:creationId xmlns:a16="http://schemas.microsoft.com/office/drawing/2014/main" id="{3E279D75-5EDB-B698-D598-69E990143827}"/>
              </a:ext>
            </a:extLst>
          </p:cNvPr>
          <p:cNvSpPr txBox="1"/>
          <p:nvPr/>
        </p:nvSpPr>
        <p:spPr>
          <a:xfrm>
            <a:off x="848412" y="6240544"/>
            <a:ext cx="10779979" cy="523220"/>
          </a:xfrm>
          <a:prstGeom prst="rect">
            <a:avLst/>
          </a:prstGeom>
          <a:noFill/>
        </p:spPr>
        <p:txBody>
          <a:bodyPr wrap="square" rtlCol="0">
            <a:spAutoFit/>
          </a:bodyPr>
          <a:lstStyle/>
          <a:p>
            <a:r>
              <a:rPr lang="en-US" sz="1400" dirty="0">
                <a:solidFill>
                  <a:srgbClr val="666666"/>
                </a:solidFill>
                <a:effectLst/>
                <a:latin typeface="Univers Condensed Light (Body)"/>
              </a:rPr>
              <a:t>*Average of call duration (min) for each Time Bucket. The marks are labeled by average of call duration (min). The data is filtered on Call Status, which keeps answered and transfer.</a:t>
            </a:r>
            <a:endParaRPr lang="en-IN" sz="1400" dirty="0">
              <a:latin typeface="Univers Condensed Light (Body)"/>
            </a:endParaRPr>
          </a:p>
        </p:txBody>
      </p:sp>
    </p:spTree>
    <p:extLst>
      <p:ext uri="{BB962C8B-B14F-4D97-AF65-F5344CB8AC3E}">
        <p14:creationId xmlns:p14="http://schemas.microsoft.com/office/powerpoint/2010/main" val="2946076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453FFA5A-B217-AFFB-2C4C-162C38264371}"/>
              </a:ext>
            </a:extLst>
          </p:cNvPr>
          <p:cNvCxnSpPr>
            <a:cxnSpLocks/>
          </p:cNvCxnSpPr>
          <p:nvPr/>
        </p:nvCxnSpPr>
        <p:spPr>
          <a:xfrm>
            <a:off x="251080" y="1009509"/>
            <a:ext cx="11689840" cy="0"/>
          </a:xfrm>
          <a:prstGeom prst="line">
            <a:avLst/>
          </a:prstGeom>
          <a:ln w="41275">
            <a:solidFill>
              <a:srgbClr val="0070C0"/>
            </a:solidFill>
          </a:ln>
        </p:spPr>
        <p:style>
          <a:lnRef idx="1">
            <a:schemeClr val="accent4"/>
          </a:lnRef>
          <a:fillRef idx="0">
            <a:schemeClr val="accent4"/>
          </a:fillRef>
          <a:effectRef idx="0">
            <a:schemeClr val="accent4"/>
          </a:effectRef>
          <a:fontRef idx="minor">
            <a:schemeClr val="tx1"/>
          </a:fontRef>
        </p:style>
      </p:cxnSp>
      <p:sp>
        <p:nvSpPr>
          <p:cNvPr id="18" name="TextBox 17">
            <a:extLst>
              <a:ext uri="{FF2B5EF4-FFF2-40B4-BE49-F238E27FC236}">
                <a16:creationId xmlns:a16="http://schemas.microsoft.com/office/drawing/2014/main" id="{1B8A12D1-96D3-370E-D0F5-635EA5A7FD1D}"/>
              </a:ext>
            </a:extLst>
          </p:cNvPr>
          <p:cNvSpPr txBox="1"/>
          <p:nvPr/>
        </p:nvSpPr>
        <p:spPr>
          <a:xfrm>
            <a:off x="339650" y="503437"/>
            <a:ext cx="11512700" cy="461665"/>
          </a:xfrm>
          <a:prstGeom prst="rect">
            <a:avLst/>
          </a:prstGeom>
          <a:noFill/>
        </p:spPr>
        <p:txBody>
          <a:bodyPr wrap="square" rtlCol="0">
            <a:spAutoFit/>
          </a:bodyPr>
          <a:lstStyle/>
          <a:p>
            <a:r>
              <a:rPr lang="en-IN" sz="2400" dirty="0"/>
              <a:t>14,000 calls received in 11_12 time bucket within 23 days, 9am-12pm is the most busiest time slot </a:t>
            </a:r>
            <a:endParaRPr lang="en-US" sz="2400" b="1" dirty="0"/>
          </a:p>
        </p:txBody>
      </p:sp>
      <p:sp>
        <p:nvSpPr>
          <p:cNvPr id="7" name="TextBox 6">
            <a:extLst>
              <a:ext uri="{FF2B5EF4-FFF2-40B4-BE49-F238E27FC236}">
                <a16:creationId xmlns:a16="http://schemas.microsoft.com/office/drawing/2014/main" id="{06DCB96A-F4F9-B3EC-AE17-B90D0198BF92}"/>
              </a:ext>
            </a:extLst>
          </p:cNvPr>
          <p:cNvSpPr txBox="1"/>
          <p:nvPr/>
        </p:nvSpPr>
        <p:spPr>
          <a:xfrm>
            <a:off x="716437" y="1273985"/>
            <a:ext cx="4839786" cy="369332"/>
          </a:xfrm>
          <a:prstGeom prst="rect">
            <a:avLst/>
          </a:prstGeom>
          <a:noFill/>
        </p:spPr>
        <p:txBody>
          <a:bodyPr wrap="none" rtlCol="0">
            <a:spAutoFit/>
          </a:bodyPr>
          <a:lstStyle/>
          <a:p>
            <a:r>
              <a:rPr lang="en-US" dirty="0">
                <a:solidFill>
                  <a:srgbClr val="8492A6"/>
                </a:solidFill>
                <a:latin typeface="Univers Condensed Light (Body)"/>
              </a:rPr>
              <a:t>N</a:t>
            </a:r>
            <a:r>
              <a:rPr lang="en-US" b="0" i="0" dirty="0">
                <a:solidFill>
                  <a:srgbClr val="8492A6"/>
                </a:solidFill>
                <a:effectLst/>
                <a:latin typeface="Univers Condensed Light (Body)"/>
              </a:rPr>
              <a:t>umber of calls received in each time bucket in 23 days</a:t>
            </a:r>
            <a:endParaRPr lang="en-IN" dirty="0">
              <a:latin typeface="Univers Condensed Light (Body)"/>
            </a:endParaRPr>
          </a:p>
        </p:txBody>
      </p:sp>
      <p:sp>
        <p:nvSpPr>
          <p:cNvPr id="8" name="TextBox 7">
            <a:extLst>
              <a:ext uri="{FF2B5EF4-FFF2-40B4-BE49-F238E27FC236}">
                <a16:creationId xmlns:a16="http://schemas.microsoft.com/office/drawing/2014/main" id="{3E279D75-5EDB-B698-D598-69E990143827}"/>
              </a:ext>
            </a:extLst>
          </p:cNvPr>
          <p:cNvSpPr txBox="1"/>
          <p:nvPr/>
        </p:nvSpPr>
        <p:spPr>
          <a:xfrm>
            <a:off x="989816" y="6398756"/>
            <a:ext cx="10779979" cy="307777"/>
          </a:xfrm>
          <a:prstGeom prst="rect">
            <a:avLst/>
          </a:prstGeom>
          <a:noFill/>
        </p:spPr>
        <p:txBody>
          <a:bodyPr wrap="square" rtlCol="0">
            <a:spAutoFit/>
          </a:bodyPr>
          <a:lstStyle/>
          <a:p>
            <a:r>
              <a:rPr lang="en-US" sz="1100" dirty="0">
                <a:solidFill>
                  <a:srgbClr val="666666"/>
                </a:solidFill>
                <a:effectLst/>
                <a:latin typeface="Univers Condensed Light (Body)"/>
              </a:rPr>
              <a:t>*</a:t>
            </a:r>
            <a:r>
              <a:rPr lang="en-US" sz="1400" dirty="0">
                <a:solidFill>
                  <a:srgbClr val="666666"/>
                </a:solidFill>
                <a:effectLst/>
                <a:latin typeface="Univers Condensed Light (Body)"/>
              </a:rPr>
              <a:t>Count of Customer Phone No for each Time Bucket. The marks are labeled by count of Customer Phone No and percentage distribution.</a:t>
            </a:r>
            <a:endParaRPr lang="en-IN" sz="1100" dirty="0">
              <a:latin typeface="Univers Condensed Light (Body)"/>
            </a:endParaRPr>
          </a:p>
        </p:txBody>
      </p:sp>
      <p:pic>
        <p:nvPicPr>
          <p:cNvPr id="3" name="Picture 2">
            <a:extLst>
              <a:ext uri="{FF2B5EF4-FFF2-40B4-BE49-F238E27FC236}">
                <a16:creationId xmlns:a16="http://schemas.microsoft.com/office/drawing/2014/main" id="{9224D96F-4AE8-0863-8D82-2B8FC63B313D}"/>
              </a:ext>
            </a:extLst>
          </p:cNvPr>
          <p:cNvPicPr>
            <a:picLocks noChangeAspect="1"/>
          </p:cNvPicPr>
          <p:nvPr/>
        </p:nvPicPr>
        <p:blipFill>
          <a:blip r:embed="rId2"/>
          <a:stretch>
            <a:fillRect/>
          </a:stretch>
        </p:blipFill>
        <p:spPr>
          <a:xfrm>
            <a:off x="544755" y="1791421"/>
            <a:ext cx="11083636" cy="4462948"/>
          </a:xfrm>
          <a:prstGeom prst="rect">
            <a:avLst/>
          </a:prstGeom>
        </p:spPr>
      </p:pic>
    </p:spTree>
    <p:extLst>
      <p:ext uri="{BB962C8B-B14F-4D97-AF65-F5344CB8AC3E}">
        <p14:creationId xmlns:p14="http://schemas.microsoft.com/office/powerpoint/2010/main" val="1020386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453FFA5A-B217-AFFB-2C4C-162C38264371}"/>
              </a:ext>
            </a:extLst>
          </p:cNvPr>
          <p:cNvCxnSpPr>
            <a:cxnSpLocks/>
          </p:cNvCxnSpPr>
          <p:nvPr/>
        </p:nvCxnSpPr>
        <p:spPr>
          <a:xfrm>
            <a:off x="383055" y="904669"/>
            <a:ext cx="1426891" cy="0"/>
          </a:xfrm>
          <a:prstGeom prst="line">
            <a:avLst/>
          </a:prstGeom>
          <a:ln w="41275">
            <a:solidFill>
              <a:srgbClr val="0070C0"/>
            </a:solidFill>
          </a:ln>
        </p:spPr>
        <p:style>
          <a:lnRef idx="1">
            <a:schemeClr val="accent4"/>
          </a:lnRef>
          <a:fillRef idx="0">
            <a:schemeClr val="accent4"/>
          </a:fillRef>
          <a:effectRef idx="0">
            <a:schemeClr val="accent4"/>
          </a:effectRef>
          <a:fontRef idx="minor">
            <a:schemeClr val="tx1"/>
          </a:fontRef>
        </p:style>
      </p:cxnSp>
      <p:sp>
        <p:nvSpPr>
          <p:cNvPr id="18" name="TextBox 17">
            <a:extLst>
              <a:ext uri="{FF2B5EF4-FFF2-40B4-BE49-F238E27FC236}">
                <a16:creationId xmlns:a16="http://schemas.microsoft.com/office/drawing/2014/main" id="{1B8A12D1-96D3-370E-D0F5-635EA5A7FD1D}"/>
              </a:ext>
            </a:extLst>
          </p:cNvPr>
          <p:cNvSpPr txBox="1"/>
          <p:nvPr/>
        </p:nvSpPr>
        <p:spPr>
          <a:xfrm>
            <a:off x="251080" y="258338"/>
            <a:ext cx="3902412" cy="646331"/>
          </a:xfrm>
          <a:prstGeom prst="rect">
            <a:avLst/>
          </a:prstGeom>
          <a:noFill/>
        </p:spPr>
        <p:txBody>
          <a:bodyPr wrap="square" rtlCol="0">
            <a:spAutoFit/>
          </a:bodyPr>
          <a:lstStyle/>
          <a:p>
            <a:r>
              <a:rPr lang="en-IN" sz="3600" b="1" i="0" dirty="0">
                <a:effectLst/>
                <a:latin typeface="Univers Condensed Light (Body)"/>
              </a:rPr>
              <a:t>Manpower Planning</a:t>
            </a:r>
            <a:endParaRPr lang="en-US" sz="3600" b="1" dirty="0">
              <a:latin typeface="Univers Condensed Light (Body)"/>
            </a:endParaRPr>
          </a:p>
        </p:txBody>
      </p:sp>
      <p:pic>
        <p:nvPicPr>
          <p:cNvPr id="14" name="Picture 13">
            <a:extLst>
              <a:ext uri="{FF2B5EF4-FFF2-40B4-BE49-F238E27FC236}">
                <a16:creationId xmlns:a16="http://schemas.microsoft.com/office/drawing/2014/main" id="{E98D2F6E-C8CC-4AE2-2812-D30AC1412E79}"/>
              </a:ext>
            </a:extLst>
          </p:cNvPr>
          <p:cNvPicPr>
            <a:picLocks noChangeAspect="1"/>
          </p:cNvPicPr>
          <p:nvPr/>
        </p:nvPicPr>
        <p:blipFill rotWithShape="1">
          <a:blip r:embed="rId2"/>
          <a:srcRect l="26819" t="11873" r="27974" b="19780"/>
          <a:stretch/>
        </p:blipFill>
        <p:spPr>
          <a:xfrm>
            <a:off x="168880" y="2385450"/>
            <a:ext cx="3612074" cy="3090751"/>
          </a:xfrm>
          <a:prstGeom prst="rect">
            <a:avLst/>
          </a:prstGeom>
        </p:spPr>
      </p:pic>
      <p:sp>
        <p:nvSpPr>
          <p:cNvPr id="15" name="TextBox 14">
            <a:extLst>
              <a:ext uri="{FF2B5EF4-FFF2-40B4-BE49-F238E27FC236}">
                <a16:creationId xmlns:a16="http://schemas.microsoft.com/office/drawing/2014/main" id="{377ACC9E-39C6-4B98-E6D7-058508CD6517}"/>
              </a:ext>
            </a:extLst>
          </p:cNvPr>
          <p:cNvSpPr txBox="1"/>
          <p:nvPr/>
        </p:nvSpPr>
        <p:spPr>
          <a:xfrm>
            <a:off x="565608" y="1385735"/>
            <a:ext cx="3219151" cy="400110"/>
          </a:xfrm>
          <a:prstGeom prst="rect">
            <a:avLst/>
          </a:prstGeom>
          <a:noFill/>
        </p:spPr>
        <p:txBody>
          <a:bodyPr wrap="none" rtlCol="0">
            <a:spAutoFit/>
          </a:bodyPr>
          <a:lstStyle/>
          <a:p>
            <a:r>
              <a:rPr lang="en-IN" sz="2000" dirty="0"/>
              <a:t>Call abandon rate is around 30%</a:t>
            </a:r>
          </a:p>
        </p:txBody>
      </p:sp>
      <p:pic>
        <p:nvPicPr>
          <p:cNvPr id="19" name="Picture 18">
            <a:extLst>
              <a:ext uri="{FF2B5EF4-FFF2-40B4-BE49-F238E27FC236}">
                <a16:creationId xmlns:a16="http://schemas.microsoft.com/office/drawing/2014/main" id="{508E211A-C982-5D0A-91D8-693738A8CA33}"/>
              </a:ext>
            </a:extLst>
          </p:cNvPr>
          <p:cNvPicPr>
            <a:picLocks noChangeAspect="1"/>
          </p:cNvPicPr>
          <p:nvPr/>
        </p:nvPicPr>
        <p:blipFill rotWithShape="1">
          <a:blip r:embed="rId3"/>
          <a:srcRect b="16092"/>
          <a:stretch/>
        </p:blipFill>
        <p:spPr>
          <a:xfrm>
            <a:off x="3883842" y="2094439"/>
            <a:ext cx="8059921" cy="3937722"/>
          </a:xfrm>
          <a:prstGeom prst="rect">
            <a:avLst/>
          </a:prstGeom>
        </p:spPr>
      </p:pic>
      <p:pic>
        <p:nvPicPr>
          <p:cNvPr id="20" name="Picture 19">
            <a:extLst>
              <a:ext uri="{FF2B5EF4-FFF2-40B4-BE49-F238E27FC236}">
                <a16:creationId xmlns:a16="http://schemas.microsoft.com/office/drawing/2014/main" id="{A477E97F-818E-14EF-258D-96A7DC8EB8C1}"/>
              </a:ext>
            </a:extLst>
          </p:cNvPr>
          <p:cNvPicPr>
            <a:picLocks noChangeAspect="1"/>
          </p:cNvPicPr>
          <p:nvPr/>
        </p:nvPicPr>
        <p:blipFill>
          <a:blip r:embed="rId4"/>
          <a:stretch>
            <a:fillRect/>
          </a:stretch>
        </p:blipFill>
        <p:spPr>
          <a:xfrm>
            <a:off x="10608435" y="2339556"/>
            <a:ext cx="1042959" cy="896845"/>
          </a:xfrm>
          <a:prstGeom prst="rect">
            <a:avLst/>
          </a:prstGeom>
        </p:spPr>
      </p:pic>
      <p:sp>
        <p:nvSpPr>
          <p:cNvPr id="22" name="TextBox 21">
            <a:extLst>
              <a:ext uri="{FF2B5EF4-FFF2-40B4-BE49-F238E27FC236}">
                <a16:creationId xmlns:a16="http://schemas.microsoft.com/office/drawing/2014/main" id="{0D09810F-2F69-1E71-C9C9-5233487E513C}"/>
              </a:ext>
            </a:extLst>
          </p:cNvPr>
          <p:cNvSpPr txBox="1"/>
          <p:nvPr/>
        </p:nvSpPr>
        <p:spPr>
          <a:xfrm>
            <a:off x="4326904" y="1385735"/>
            <a:ext cx="6498895" cy="400110"/>
          </a:xfrm>
          <a:prstGeom prst="rect">
            <a:avLst/>
          </a:prstGeom>
          <a:noFill/>
        </p:spPr>
        <p:txBody>
          <a:bodyPr wrap="none" rtlCol="0">
            <a:spAutoFit/>
          </a:bodyPr>
          <a:lstStyle/>
          <a:p>
            <a:r>
              <a:rPr lang="en-IN" sz="2000" dirty="0"/>
              <a:t>9 am to 12pm slots have high abandon rate, require max manpower </a:t>
            </a:r>
          </a:p>
        </p:txBody>
      </p:sp>
    </p:spTree>
    <p:extLst>
      <p:ext uri="{BB962C8B-B14F-4D97-AF65-F5344CB8AC3E}">
        <p14:creationId xmlns:p14="http://schemas.microsoft.com/office/powerpoint/2010/main" val="3127609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453FFA5A-B217-AFFB-2C4C-162C38264371}"/>
              </a:ext>
            </a:extLst>
          </p:cNvPr>
          <p:cNvCxnSpPr>
            <a:cxnSpLocks/>
          </p:cNvCxnSpPr>
          <p:nvPr/>
        </p:nvCxnSpPr>
        <p:spPr>
          <a:xfrm>
            <a:off x="331580" y="830395"/>
            <a:ext cx="11528839" cy="0"/>
          </a:xfrm>
          <a:prstGeom prst="line">
            <a:avLst/>
          </a:prstGeom>
          <a:ln w="41275">
            <a:solidFill>
              <a:srgbClr val="0070C0"/>
            </a:solidFill>
          </a:ln>
        </p:spPr>
        <p:style>
          <a:lnRef idx="1">
            <a:schemeClr val="accent4"/>
          </a:lnRef>
          <a:fillRef idx="0">
            <a:schemeClr val="accent4"/>
          </a:fillRef>
          <a:effectRef idx="0">
            <a:schemeClr val="accent4"/>
          </a:effectRef>
          <a:fontRef idx="minor">
            <a:schemeClr val="tx1"/>
          </a:fontRef>
        </p:style>
      </p:cxnSp>
      <p:sp>
        <p:nvSpPr>
          <p:cNvPr id="18" name="TextBox 17">
            <a:extLst>
              <a:ext uri="{FF2B5EF4-FFF2-40B4-BE49-F238E27FC236}">
                <a16:creationId xmlns:a16="http://schemas.microsoft.com/office/drawing/2014/main" id="{1B8A12D1-96D3-370E-D0F5-635EA5A7FD1D}"/>
              </a:ext>
            </a:extLst>
          </p:cNvPr>
          <p:cNvSpPr txBox="1"/>
          <p:nvPr/>
        </p:nvSpPr>
        <p:spPr>
          <a:xfrm>
            <a:off x="141402" y="335222"/>
            <a:ext cx="12050597" cy="461665"/>
          </a:xfrm>
          <a:prstGeom prst="rect">
            <a:avLst/>
          </a:prstGeom>
          <a:noFill/>
        </p:spPr>
        <p:txBody>
          <a:bodyPr wrap="square" rtlCol="0">
            <a:spAutoFit/>
          </a:bodyPr>
          <a:lstStyle/>
          <a:p>
            <a:r>
              <a:rPr lang="en-US" sz="2400" dirty="0">
                <a:latin typeface="Univers Condensed Light (Body)"/>
              </a:rPr>
              <a:t>M</a:t>
            </a:r>
            <a:r>
              <a:rPr lang="en-US" sz="2400" b="0" i="0" dirty="0">
                <a:effectLst/>
                <a:latin typeface="Univers Condensed Light (Body)"/>
              </a:rPr>
              <a:t>inimum no. of agents required in each time bucket(from 9 am to 9 pm) to reduce the abandon rate to 10%</a:t>
            </a:r>
            <a:endParaRPr lang="en-US" sz="2400" b="1" dirty="0">
              <a:latin typeface="Univers Condensed Light (Body)"/>
            </a:endParaRPr>
          </a:p>
        </p:txBody>
      </p:sp>
      <p:pic>
        <p:nvPicPr>
          <p:cNvPr id="14" name="Picture 13">
            <a:extLst>
              <a:ext uri="{FF2B5EF4-FFF2-40B4-BE49-F238E27FC236}">
                <a16:creationId xmlns:a16="http://schemas.microsoft.com/office/drawing/2014/main" id="{6E366838-143B-F7B8-A930-CF88262E1C5E}"/>
              </a:ext>
            </a:extLst>
          </p:cNvPr>
          <p:cNvPicPr>
            <a:picLocks noChangeAspect="1"/>
          </p:cNvPicPr>
          <p:nvPr/>
        </p:nvPicPr>
        <p:blipFill>
          <a:blip r:embed="rId2"/>
          <a:stretch>
            <a:fillRect/>
          </a:stretch>
        </p:blipFill>
        <p:spPr>
          <a:xfrm>
            <a:off x="454622" y="1085309"/>
            <a:ext cx="4552013" cy="5667768"/>
          </a:xfrm>
          <a:prstGeom prst="rect">
            <a:avLst/>
          </a:prstGeom>
        </p:spPr>
      </p:pic>
      <p:sp>
        <p:nvSpPr>
          <p:cNvPr id="15" name="TextBox 14">
            <a:extLst>
              <a:ext uri="{FF2B5EF4-FFF2-40B4-BE49-F238E27FC236}">
                <a16:creationId xmlns:a16="http://schemas.microsoft.com/office/drawing/2014/main" id="{1520492A-EB51-9C42-0B61-72DEBC52D3B9}"/>
              </a:ext>
            </a:extLst>
          </p:cNvPr>
          <p:cNvSpPr txBox="1"/>
          <p:nvPr/>
        </p:nvSpPr>
        <p:spPr>
          <a:xfrm>
            <a:off x="6589336" y="1451728"/>
            <a:ext cx="473206" cy="369332"/>
          </a:xfrm>
          <a:prstGeom prst="rect">
            <a:avLst/>
          </a:prstGeom>
          <a:noFill/>
        </p:spPr>
        <p:txBody>
          <a:bodyPr wrap="none" rtlCol="0">
            <a:spAutoFit/>
          </a:bodyPr>
          <a:lstStyle/>
          <a:p>
            <a:pPr marL="285750" indent="-285750">
              <a:buFont typeface="Arial" panose="020B0604020202020204" pitchFamily="34" charset="0"/>
              <a:buChar char="•"/>
            </a:pPr>
            <a:endParaRPr lang="en-IN" dirty="0"/>
          </a:p>
        </p:txBody>
      </p:sp>
      <p:sp>
        <p:nvSpPr>
          <p:cNvPr id="16" name="TextBox 15">
            <a:extLst>
              <a:ext uri="{FF2B5EF4-FFF2-40B4-BE49-F238E27FC236}">
                <a16:creationId xmlns:a16="http://schemas.microsoft.com/office/drawing/2014/main" id="{3F3C0575-31B5-9422-0507-7125204E8379}"/>
              </a:ext>
            </a:extLst>
          </p:cNvPr>
          <p:cNvSpPr txBox="1"/>
          <p:nvPr/>
        </p:nvSpPr>
        <p:spPr>
          <a:xfrm>
            <a:off x="5922535" y="1461155"/>
            <a:ext cx="5937884" cy="3970318"/>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8492A6"/>
                </a:solidFill>
                <a:effectLst/>
                <a:latin typeface="Univers Condensed Light (Body)"/>
              </a:rPr>
              <a:t> </a:t>
            </a:r>
            <a:r>
              <a:rPr lang="en-US" b="0" i="0" dirty="0">
                <a:solidFill>
                  <a:srgbClr val="000000"/>
                </a:solidFill>
                <a:effectLst/>
                <a:latin typeface="Univers Condensed Light (Body)"/>
              </a:rPr>
              <a:t>Actual working hour on calls with customers/users is </a:t>
            </a:r>
            <a:r>
              <a:rPr lang="en-US" b="1" i="0" dirty="0">
                <a:solidFill>
                  <a:srgbClr val="000000"/>
                </a:solidFill>
                <a:effectLst/>
                <a:latin typeface="Univers Condensed Light (Body)"/>
              </a:rPr>
              <a:t>4.5hrs</a:t>
            </a:r>
            <a:r>
              <a:rPr lang="en-US" b="0" i="0" dirty="0">
                <a:solidFill>
                  <a:srgbClr val="000000"/>
                </a:solidFill>
                <a:effectLst/>
                <a:latin typeface="Univers Condensed Light (Body)"/>
              </a:rPr>
              <a:t> (60% of 7.5 hours) per day</a:t>
            </a:r>
          </a:p>
          <a:p>
            <a:pPr marL="285750" indent="-285750" algn="l">
              <a:buFont typeface="Arial" panose="020B0604020202020204" pitchFamily="34" charset="0"/>
              <a:buChar char="•"/>
            </a:pPr>
            <a:endParaRPr lang="en-US" b="0" i="0" dirty="0">
              <a:solidFill>
                <a:srgbClr val="000000"/>
              </a:solidFill>
              <a:effectLst/>
              <a:latin typeface="Univers Condensed Light (Body)"/>
            </a:endParaRPr>
          </a:p>
          <a:p>
            <a:pPr marL="285750" indent="-285750" algn="l">
              <a:buFont typeface="Arial" panose="020B0604020202020204" pitchFamily="34" charset="0"/>
              <a:buChar char="•"/>
            </a:pPr>
            <a:r>
              <a:rPr lang="en-US" b="0" i="0" dirty="0">
                <a:solidFill>
                  <a:srgbClr val="000000"/>
                </a:solidFill>
                <a:effectLst/>
                <a:latin typeface="Univers Condensed Light (Body)"/>
              </a:rPr>
              <a:t>avg. call duration = 198.6</a:t>
            </a:r>
          </a:p>
          <a:p>
            <a:pPr marL="285750" indent="-285750" algn="l">
              <a:buFont typeface="Arial" panose="020B0604020202020204" pitchFamily="34" charset="0"/>
              <a:buChar char="•"/>
            </a:pPr>
            <a:endParaRPr lang="en-US" b="0" i="0" dirty="0">
              <a:solidFill>
                <a:srgbClr val="000000"/>
              </a:solidFill>
              <a:effectLst/>
              <a:latin typeface="Univers Condensed Light (Body)"/>
            </a:endParaRPr>
          </a:p>
          <a:p>
            <a:pPr marL="285750" indent="-285750" algn="l">
              <a:buFont typeface="Arial" panose="020B0604020202020204" pitchFamily="34" charset="0"/>
              <a:buChar char="•"/>
            </a:pPr>
            <a:r>
              <a:rPr lang="en-US" b="0" i="0" dirty="0">
                <a:solidFill>
                  <a:srgbClr val="000000"/>
                </a:solidFill>
                <a:effectLst/>
                <a:latin typeface="Univers Condensed Light (Body)"/>
              </a:rPr>
              <a:t>an agent </a:t>
            </a:r>
            <a:r>
              <a:rPr lang="en-US" b="1" i="0" dirty="0">
                <a:solidFill>
                  <a:srgbClr val="000000"/>
                </a:solidFill>
                <a:effectLst/>
                <a:latin typeface="Univers Condensed Light (Body)"/>
              </a:rPr>
              <a:t>can answer</a:t>
            </a:r>
            <a:r>
              <a:rPr lang="en-US" b="0" i="0" dirty="0">
                <a:solidFill>
                  <a:srgbClr val="000000"/>
                </a:solidFill>
                <a:effectLst/>
                <a:latin typeface="Univers Condensed Light (Body)"/>
              </a:rPr>
              <a:t> avg. calls per day = 4.5 * 60 * 60 / 198.6s = </a:t>
            </a:r>
            <a:r>
              <a:rPr lang="en-US" b="1" i="0" dirty="0">
                <a:solidFill>
                  <a:srgbClr val="000000"/>
                </a:solidFill>
                <a:effectLst/>
                <a:latin typeface="Univers Condensed Light (Body)"/>
              </a:rPr>
              <a:t>81 calls/day</a:t>
            </a:r>
          </a:p>
          <a:p>
            <a:pPr marL="285750" indent="-285750" algn="l">
              <a:buFont typeface="Arial" panose="020B0604020202020204" pitchFamily="34" charset="0"/>
              <a:buChar char="•"/>
            </a:pPr>
            <a:endParaRPr lang="en-US" b="0" i="0" dirty="0">
              <a:solidFill>
                <a:srgbClr val="000000"/>
              </a:solidFill>
              <a:effectLst/>
              <a:latin typeface="Univers Condensed Light (Body)"/>
            </a:endParaRPr>
          </a:p>
          <a:p>
            <a:pPr marL="285750" indent="-285750" algn="l">
              <a:buFont typeface="Arial" panose="020B0604020202020204" pitchFamily="34" charset="0"/>
              <a:buChar char="•"/>
            </a:pPr>
            <a:r>
              <a:rPr lang="en-US" b="0" i="0" dirty="0">
                <a:solidFill>
                  <a:srgbClr val="000000"/>
                </a:solidFill>
                <a:effectLst/>
                <a:latin typeface="Univers Condensed Light (Body)"/>
              </a:rPr>
              <a:t>Average calls an agent can answer in </a:t>
            </a:r>
            <a:r>
              <a:rPr lang="en-US" b="1" i="0" dirty="0">
                <a:solidFill>
                  <a:srgbClr val="000000"/>
                </a:solidFill>
                <a:effectLst/>
                <a:latin typeface="Univers Condensed Light (Body)"/>
              </a:rPr>
              <a:t>1hr time bucket</a:t>
            </a:r>
            <a:r>
              <a:rPr lang="en-US" b="0" i="0" dirty="0">
                <a:solidFill>
                  <a:srgbClr val="000000"/>
                </a:solidFill>
                <a:effectLst/>
                <a:latin typeface="Univers Condensed Light (Body)"/>
              </a:rPr>
              <a:t> = 81/7.5hr = </a:t>
            </a:r>
            <a:r>
              <a:rPr lang="en-US" b="1" i="0" dirty="0">
                <a:solidFill>
                  <a:srgbClr val="000000"/>
                </a:solidFill>
                <a:effectLst/>
                <a:latin typeface="Univers Condensed Light (Body)"/>
              </a:rPr>
              <a:t>11 calls/</a:t>
            </a:r>
            <a:r>
              <a:rPr lang="en-US" b="1" i="0" dirty="0" err="1">
                <a:solidFill>
                  <a:srgbClr val="000000"/>
                </a:solidFill>
                <a:effectLst/>
                <a:latin typeface="Univers Condensed Light (Body)"/>
              </a:rPr>
              <a:t>hr</a:t>
            </a:r>
            <a:r>
              <a:rPr lang="en-US" b="0" i="0" dirty="0">
                <a:solidFill>
                  <a:srgbClr val="000000"/>
                </a:solidFill>
                <a:effectLst/>
                <a:latin typeface="Univers Condensed Light (Body)"/>
              </a:rPr>
              <a:t> approx.</a:t>
            </a:r>
          </a:p>
          <a:p>
            <a:pPr marL="285750" indent="-285750" algn="l">
              <a:buFont typeface="Arial" panose="020B0604020202020204" pitchFamily="34" charset="0"/>
              <a:buChar char="•"/>
            </a:pPr>
            <a:endParaRPr lang="en-US" b="0" i="0" dirty="0">
              <a:solidFill>
                <a:srgbClr val="000000"/>
              </a:solidFill>
              <a:effectLst/>
              <a:latin typeface="Univers Condensed Light (Body)"/>
            </a:endParaRPr>
          </a:p>
          <a:p>
            <a:pPr marL="285750" indent="-285750" algn="l">
              <a:buFont typeface="Arial" panose="020B0604020202020204" pitchFamily="34" charset="0"/>
              <a:buChar char="•"/>
            </a:pPr>
            <a:r>
              <a:rPr lang="en-US" dirty="0">
                <a:solidFill>
                  <a:srgbClr val="000000"/>
                </a:solidFill>
                <a:latin typeface="Univers Condensed Light (Body)"/>
              </a:rPr>
              <a:t>We calculated </a:t>
            </a:r>
            <a:r>
              <a:rPr lang="en-US" b="1" dirty="0">
                <a:solidFill>
                  <a:srgbClr val="000000"/>
                </a:solidFill>
                <a:latin typeface="Univers Condensed Light (Body)"/>
              </a:rPr>
              <a:t>minimum agents required </a:t>
            </a:r>
            <a:r>
              <a:rPr lang="en-US" dirty="0">
                <a:solidFill>
                  <a:srgbClr val="000000"/>
                </a:solidFill>
                <a:latin typeface="Univers Condensed Light (Body)"/>
              </a:rPr>
              <a:t>in each bucket to answer 90% call = "</a:t>
            </a:r>
            <a:r>
              <a:rPr lang="en-US" b="1" dirty="0" err="1">
                <a:solidFill>
                  <a:srgbClr val="000000"/>
                </a:solidFill>
                <a:latin typeface="Univers Condensed Light (Body)"/>
              </a:rPr>
              <a:t>no_calls_recv</a:t>
            </a:r>
            <a:r>
              <a:rPr lang="en-US" dirty="0">
                <a:solidFill>
                  <a:srgbClr val="000000"/>
                </a:solidFill>
                <a:latin typeface="Univers Condensed Light (Body)"/>
              </a:rPr>
              <a:t>"*</a:t>
            </a:r>
            <a:r>
              <a:rPr lang="en-US" b="1" dirty="0">
                <a:solidFill>
                  <a:srgbClr val="000000"/>
                </a:solidFill>
                <a:latin typeface="Univers Condensed Light (Body)"/>
              </a:rPr>
              <a:t>0.90/11</a:t>
            </a:r>
            <a:endParaRPr lang="en-US" b="1" i="0" dirty="0">
              <a:solidFill>
                <a:srgbClr val="000000"/>
              </a:solidFill>
              <a:effectLst/>
              <a:latin typeface="Univers Condensed Light (Body)"/>
            </a:endParaRPr>
          </a:p>
          <a:p>
            <a:pPr marL="285750" indent="-285750">
              <a:buFont typeface="Arial" panose="020B0604020202020204" pitchFamily="34" charset="0"/>
              <a:buChar char="•"/>
            </a:pPr>
            <a:endParaRPr lang="en-IN" dirty="0">
              <a:latin typeface="Univers Condensed Light (Body)"/>
            </a:endParaRPr>
          </a:p>
        </p:txBody>
      </p:sp>
    </p:spTree>
    <p:extLst>
      <p:ext uri="{BB962C8B-B14F-4D97-AF65-F5344CB8AC3E}">
        <p14:creationId xmlns:p14="http://schemas.microsoft.com/office/powerpoint/2010/main" val="2442596588"/>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FA78568-A730-4D3B-A489-FD854E91254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{BA5CDF13-4DCB-413C-B484-9C32B793E083}tf11429527_win32</Template>
  <TotalTime>9877</TotalTime>
  <Words>864</Words>
  <Application>Microsoft Office PowerPoint</Application>
  <PresentationFormat>Widescreen</PresentationFormat>
  <Paragraphs>76</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Century Gothic</vt:lpstr>
      <vt:lpstr>Century Gothic (Headings)</vt:lpstr>
      <vt:lpstr>Karla</vt:lpstr>
      <vt:lpstr>Univers Condensed Light</vt:lpstr>
      <vt:lpstr>Univers Condensed Light (Body)</vt:lpstr>
      <vt:lpstr>Wingdings</vt:lpstr>
      <vt:lpstr>Office Theme</vt:lpstr>
      <vt:lpstr>ABC Call Volume Trend Analysis</vt:lpstr>
      <vt:lpstr>PowerPoint Presentation</vt:lpstr>
      <vt:lpstr>PowerPoint Presentation</vt:lpstr>
      <vt:lpstr>Approach</vt:lpstr>
      <vt:lpstr>PowerPoint Presentation</vt:lpstr>
      <vt:lpstr>PowerPoint Presentation</vt:lpstr>
      <vt:lpstr>PowerPoint Presentation</vt:lpstr>
      <vt:lpstr>PowerPoint Presentation</vt:lpstr>
      <vt:lpstr>PowerPoint Presentation</vt:lpstr>
      <vt:lpstr>PowerPoint Presentation</vt:lpstr>
      <vt:lpstr>Results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PROCESS Finding Best Online Certification Program</dc:title>
  <dc:creator>sudhansukumar2556@gmail.com</dc:creator>
  <cp:lastModifiedBy>sudhansukumar2556@gmail.com</cp:lastModifiedBy>
  <cp:revision>21</cp:revision>
  <dcterms:created xsi:type="dcterms:W3CDTF">2023-05-12T13:42:04Z</dcterms:created>
  <dcterms:modified xsi:type="dcterms:W3CDTF">2023-08-22T18:19:42Z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